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322" r:id="rId4"/>
    <p:sldId id="303" r:id="rId5"/>
    <p:sldId id="352" r:id="rId6"/>
    <p:sldId id="337" r:id="rId7"/>
    <p:sldId id="305" r:id="rId8"/>
    <p:sldId id="350" r:id="rId9"/>
    <p:sldId id="339" r:id="rId10"/>
    <p:sldId id="349" r:id="rId11"/>
    <p:sldId id="346" r:id="rId12"/>
    <p:sldId id="262" r:id="rId13"/>
    <p:sldId id="329" r:id="rId14"/>
    <p:sldId id="330" r:id="rId15"/>
    <p:sldId id="353" r:id="rId16"/>
    <p:sldId id="300" r:id="rId17"/>
    <p:sldId id="318" r:id="rId1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bg2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13"/>
    <a:srgbClr val="FF9933"/>
    <a:srgbClr val="00FFCC"/>
    <a:srgbClr val="00CC66"/>
    <a:srgbClr val="FF9900"/>
    <a:srgbClr val="FFC517"/>
    <a:srgbClr val="D7802B"/>
    <a:srgbClr val="FFCC00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917" cy="511730"/>
          </a:xfrm>
          <a:prstGeom prst="rect">
            <a:avLst/>
          </a:prstGeom>
        </p:spPr>
        <p:txBody>
          <a:bodyPr vert="horz" wrap="square" lIns="94892" tIns="47447" rIns="94892" bIns="474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727" y="1"/>
            <a:ext cx="3076917" cy="511730"/>
          </a:xfrm>
          <a:prstGeom prst="rect">
            <a:avLst/>
          </a:prstGeom>
        </p:spPr>
        <p:txBody>
          <a:bodyPr vert="horz" wrap="square" lIns="94892" tIns="47447" rIns="94892" bIns="474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BD0077-B451-4E25-B6EA-98A48099D344}" type="datetimeFigureOut">
              <a:rPr lang="de-DE" altLang="de-DE"/>
              <a:pPr>
                <a:defRPr/>
              </a:pPr>
              <a:t>17.12.2020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243"/>
            <a:ext cx="3076917" cy="511730"/>
          </a:xfrm>
          <a:prstGeom prst="rect">
            <a:avLst/>
          </a:prstGeom>
        </p:spPr>
        <p:txBody>
          <a:bodyPr vert="horz" lIns="94892" tIns="47447" rIns="94892" bIns="47447" rtlCol="0" anchor="b"/>
          <a:lstStyle>
            <a:lvl1pPr algn="l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727" y="9721243"/>
            <a:ext cx="3076917" cy="511730"/>
          </a:xfrm>
          <a:prstGeom prst="rect">
            <a:avLst/>
          </a:prstGeom>
        </p:spPr>
        <p:txBody>
          <a:bodyPr vert="horz" wrap="square" lIns="94892" tIns="47447" rIns="94892" bIns="474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91396A-7AAF-4393-953F-03C3C892C9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13605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917" cy="51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7" rIns="94737" bIns="47367" numCol="1" anchor="t" anchorCtr="0" compatLnSpc="1">
            <a:prstTxWarp prst="textNoShape">
              <a:avLst/>
            </a:prstTxWarp>
          </a:bodyPr>
          <a:lstStyle>
            <a:lvl1pPr defTabSz="947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7" y="1"/>
            <a:ext cx="3076917" cy="51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7" rIns="94737" bIns="47367" numCol="1" anchor="t" anchorCtr="0" compatLnSpc="1">
            <a:prstTxWarp prst="textNoShape">
              <a:avLst/>
            </a:prstTxWarp>
          </a:bodyPr>
          <a:lstStyle>
            <a:lvl1pPr algn="r" defTabSz="9472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7" rIns="94737" bIns="47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2883"/>
            <a:ext cx="3076917" cy="51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7" rIns="94737" bIns="47367" numCol="1" anchor="b" anchorCtr="0" compatLnSpc="1">
            <a:prstTxWarp prst="textNoShape">
              <a:avLst/>
            </a:prstTxWarp>
          </a:bodyPr>
          <a:lstStyle>
            <a:lvl1pPr defTabSz="9472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7" y="9722883"/>
            <a:ext cx="3076917" cy="51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7" rIns="94737" bIns="47367" numCol="1" anchor="b" anchorCtr="0" compatLnSpc="1">
            <a:prstTxWarp prst="textNoShape">
              <a:avLst/>
            </a:prstTxWarp>
          </a:bodyPr>
          <a:lstStyle>
            <a:lvl1pPr algn="r" defTabSz="947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9DBC9A0-CD0E-481D-B7F2-AEBDED8AA7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498495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33796" name="Überschriftenplatzhalt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0999" indent="-296539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86154" indent="-237231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60614" indent="-237231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35076" indent="-237231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09537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83999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58460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32920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278301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150075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43012" name="Überschriftenplatzhalt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9403" indent="-299771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99082" indent="-239816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78714" indent="-239816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58348" indent="-239816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37981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17614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97247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76879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387406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43012" name="Überschriftenplatzhalt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9403" indent="-299771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99082" indent="-239816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78714" indent="-239816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58348" indent="-239816" defTabSz="9576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37981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17614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97247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76879" indent="-239816" defTabSz="9576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246895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3375917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1413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4820" name="Überschriftenplatzhalt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0999" indent="-296539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86154" indent="-237231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60614" indent="-237231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35076" indent="-237231" defTabSz="947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09537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83999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58460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32920" indent="-237231" defTabSz="947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214529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46995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269588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183112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488003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35844" name="Überschriftenplatzhalt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1077" indent="-296568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86272" indent="-237255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60780" indent="-237255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35289" indent="-237255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09797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84306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58814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33324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Staatliche Realschule Fürstenfeldbruck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35844" name="Überschriftenplatzhalt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1077" indent="-296568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86272" indent="-237255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60780" indent="-237255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35289" indent="-237255" defTabSz="9473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09797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84306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58814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33324" indent="-237255" defTabSz="947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358680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Staatliche Realschule Fürstenfeldbruck</a:t>
            </a:r>
          </a:p>
        </p:txBody>
      </p:sp>
    </p:spTree>
    <p:extLst>
      <p:ext uri="{BB962C8B-B14F-4D97-AF65-F5344CB8AC3E}">
        <p14:creationId xmlns:p14="http://schemas.microsoft.com/office/powerpoint/2010/main" val="47048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098" descr="Staats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282575"/>
            <a:ext cx="6207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0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4B6FCF-B0A0-47FC-827C-B507E2DB61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1759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B9A1-E35C-49D6-BEA9-257D59D22E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729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3B76-67BA-4949-AA74-AEB7908BD9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1253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de-AT" noProof="0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5121-7A17-4D3B-90F3-D354D529E0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855542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F168-8BA2-4EB4-ACBE-D2A8FC791E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69786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89B2-29EF-437F-BA90-9933F1F265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045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4C7A15E-92A7-4050-8A10-6C40B3E572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364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8CBD-E370-498C-95DB-D56EF813AC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3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10D5-F239-4265-AFC8-F2F8BB238B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0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9002-D9B4-4A49-91F7-444DEEB3A7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633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CA7945-091D-485A-A4FF-0296D98A9C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482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1369-6161-4782-9BB3-BDAD0DB8C8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640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2BE4FE3-AE2C-47D3-99A4-82B27D7519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1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23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8AE8A8-591E-4DEC-8AFB-D92A58566A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" name="Text Box 70"/>
          <p:cNvSpPr txBox="1">
            <a:spLocks noChangeArrowheads="1"/>
          </p:cNvSpPr>
          <p:nvPr userDrawn="1"/>
        </p:nvSpPr>
        <p:spPr bwMode="auto">
          <a:xfrm>
            <a:off x="4038600" y="49530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0" r:id="rId2"/>
    <p:sldLayoutId id="2147484035" r:id="rId3"/>
    <p:sldLayoutId id="2147484036" r:id="rId4"/>
    <p:sldLayoutId id="2147484037" r:id="rId5"/>
    <p:sldLayoutId id="2147484031" r:id="rId6"/>
    <p:sldLayoutId id="2147484038" r:id="rId7"/>
    <p:sldLayoutId id="2147484032" r:id="rId8"/>
    <p:sldLayoutId id="2147484039" r:id="rId9"/>
    <p:sldLayoutId id="2147484033" r:id="rId10"/>
    <p:sldLayoutId id="2147484040" r:id="rId11"/>
    <p:sldLayoutId id="2147484041" r:id="rId12"/>
    <p:sldLayoutId id="2147484042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508500"/>
            <a:ext cx="8066087" cy="1143000"/>
          </a:xfrm>
        </p:spPr>
        <p:txBody>
          <a:bodyPr/>
          <a:lstStyle/>
          <a:p>
            <a:pPr algn="r" eaLnBrk="1" hangingPunct="1"/>
            <a:r>
              <a:rPr lang="de-DE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</a:rPr>
              <a:t>Die</a:t>
            </a:r>
            <a:r>
              <a:rPr lang="de-DE" sz="4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charset="0"/>
              </a:rPr>
              <a:t> </a:t>
            </a:r>
            <a:r>
              <a:rPr lang="de-DE" sz="4000" dirty="0">
                <a:solidFill>
                  <a:schemeClr val="tx1">
                    <a:lumMod val="95000"/>
                  </a:schemeClr>
                </a:solidFill>
                <a:latin typeface="Verdana" charset="0"/>
              </a:rPr>
              <a:t>Realschule</a:t>
            </a:r>
            <a:r>
              <a:rPr lang="de-DE" sz="4000" dirty="0">
                <a:solidFill>
                  <a:srgbClr val="404040"/>
                </a:solidFill>
                <a:latin typeface="Verdana" charset="0"/>
              </a:rPr>
              <a:t>.</a:t>
            </a:r>
            <a:br>
              <a:rPr lang="de-DE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charset="0"/>
              </a:rPr>
            </a:br>
            <a:r>
              <a:rPr lang="de-DE" sz="2000" dirty="0">
                <a:solidFill>
                  <a:schemeClr val="tx1">
                    <a:lumMod val="85000"/>
                  </a:schemeClr>
                </a:solidFill>
                <a:latin typeface="Verdana" charset="0"/>
              </a:rPr>
              <a:t>Ein Weg für viele Wege.</a:t>
            </a:r>
            <a:br>
              <a:rPr lang="de-DE" altLang="de-DE" sz="2000" cap="none" dirty="0">
                <a:solidFill>
                  <a:schemeClr val="bg1"/>
                </a:solidFill>
                <a:latin typeface="Verdana" pitchFamily="34" charset="0"/>
              </a:rPr>
            </a:br>
            <a:endParaRPr lang="de-DE" altLang="de-DE" sz="2000" cap="none" dirty="0">
              <a:latin typeface="Verdana" pitchFamily="34" charset="0"/>
            </a:endParaRPr>
          </a:p>
        </p:txBody>
      </p:sp>
      <p:pic>
        <p:nvPicPr>
          <p:cNvPr id="11267" name="Bild 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3813"/>
            <a:ext cx="18891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Bi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25538"/>
            <a:ext cx="39830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908050"/>
            <a:ext cx="4674171" cy="31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94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413" name="Text Box 942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Bayerisches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Staatsministerium für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Unterricht und Kultus</a:t>
            </a:r>
          </a:p>
        </p:txBody>
      </p:sp>
      <p:sp>
        <p:nvSpPr>
          <p:cNvPr id="17414" name="Rectangle 939"/>
          <p:cNvSpPr>
            <a:spLocks noChangeArrowheads="1"/>
          </p:cNvSpPr>
          <p:nvPr/>
        </p:nvSpPr>
        <p:spPr bwMode="auto">
          <a:xfrm>
            <a:off x="2783511" y="333375"/>
            <a:ext cx="511588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Die Wahlpflichtfächergruppe </a:t>
            </a:r>
            <a:r>
              <a:rPr lang="de-DE" altLang="de-DE" sz="2000" b="1" dirty="0" err="1">
                <a:solidFill>
                  <a:srgbClr val="595959"/>
                </a:solidFill>
                <a:latin typeface="Cambria" pitchFamily="18" charset="0"/>
              </a:rPr>
              <a:t>IIIa</a:t>
            </a: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 und </a:t>
            </a:r>
            <a:r>
              <a:rPr lang="de-DE" altLang="de-DE" sz="2000" b="1" dirty="0" err="1">
                <a:solidFill>
                  <a:srgbClr val="595959"/>
                </a:solidFill>
                <a:latin typeface="Cambria" pitchFamily="18" charset="0"/>
              </a:rPr>
              <a:t>IIIb</a:t>
            </a: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7415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927">
            <a:extLst>
              <a:ext uri="{FF2B5EF4-FFF2-40B4-BE49-F238E27FC236}">
                <a16:creationId xmlns:a16="http://schemas.microsoft.com/office/drawing/2014/main" id="{42D4732A-8AF5-4CF6-888F-20381B9E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00808"/>
            <a:ext cx="3888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FF9933"/>
                </a:solidFill>
                <a:latin typeface="Verdana" pitchFamily="34" charset="0"/>
              </a:rPr>
              <a:t>Wahlpflichtfächergruppe </a:t>
            </a:r>
            <a:r>
              <a:rPr lang="de-DE" altLang="de-DE" sz="2000" dirty="0" err="1">
                <a:solidFill>
                  <a:srgbClr val="FF9933"/>
                </a:solidFill>
                <a:latin typeface="Verdana" pitchFamily="34" charset="0"/>
              </a:rPr>
              <a:t>IIIa</a:t>
            </a:r>
            <a:endParaRPr lang="de-DE" altLang="de-DE" sz="2000" dirty="0">
              <a:solidFill>
                <a:srgbClr val="FF9933"/>
              </a:solidFill>
              <a:latin typeface="Verdana" pitchFamily="34" charset="0"/>
            </a:endParaRPr>
          </a:p>
        </p:txBody>
      </p:sp>
      <p:sp>
        <p:nvSpPr>
          <p:cNvPr id="19" name="Text Box 4927">
            <a:extLst>
              <a:ext uri="{FF2B5EF4-FFF2-40B4-BE49-F238E27FC236}">
                <a16:creationId xmlns:a16="http://schemas.microsoft.com/office/drawing/2014/main" id="{1584C617-6585-468C-BAB8-7560787C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1700808"/>
            <a:ext cx="3888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FF9933"/>
                </a:solidFill>
                <a:latin typeface="Verdana" pitchFamily="34" charset="0"/>
              </a:rPr>
              <a:t>Wahlpflichtfächergruppe </a:t>
            </a:r>
            <a:r>
              <a:rPr lang="de-DE" altLang="de-DE" sz="2000" dirty="0" err="1">
                <a:solidFill>
                  <a:srgbClr val="FF9933"/>
                </a:solidFill>
                <a:latin typeface="Verdana" pitchFamily="34" charset="0"/>
              </a:rPr>
              <a:t>IIIb</a:t>
            </a:r>
            <a:endParaRPr lang="de-DE" altLang="de-DE" sz="2000" dirty="0">
              <a:solidFill>
                <a:srgbClr val="FF9933"/>
              </a:solidFill>
              <a:latin typeface="Verdana" pitchFamily="34" charset="0"/>
            </a:endParaRPr>
          </a:p>
        </p:txBody>
      </p:sp>
      <p:sp>
        <p:nvSpPr>
          <p:cNvPr id="20" name="Text Box 4935">
            <a:extLst>
              <a:ext uri="{FF2B5EF4-FFF2-40B4-BE49-F238E27FC236}">
                <a16:creationId xmlns:a16="http://schemas.microsoft.com/office/drawing/2014/main" id="{5BA17E6B-944D-472E-A6A9-4FFCAFB9C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68" y="2122404"/>
            <a:ext cx="19174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fremdsprachlich</a:t>
            </a:r>
          </a:p>
        </p:txBody>
      </p:sp>
      <p:sp>
        <p:nvSpPr>
          <p:cNvPr id="21" name="Text Box 928">
            <a:extLst>
              <a:ext uri="{FF2B5EF4-FFF2-40B4-BE49-F238E27FC236}">
                <a16:creationId xmlns:a16="http://schemas.microsoft.com/office/drawing/2014/main" id="{9E4D75F2-FB3D-41EA-B843-38382A33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2" y="2665943"/>
            <a:ext cx="419688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höheres Stundenmaß für die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zweite Fremdsprache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(i.d.R. Französisch) und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Betriebswirtschaftslehre/</a:t>
            </a:r>
          </a:p>
          <a:p>
            <a:pPr marL="271463" indent="-271463" eaLnBrk="1" hangingPunct="1">
              <a:spcBef>
                <a:spcPct val="0"/>
              </a:spcBef>
              <a:buClrTx/>
              <a:buSzTx/>
              <a:buNone/>
              <a:tabLst>
                <a:tab pos="271463" algn="l"/>
              </a:tabLst>
            </a:pP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	Rechnungswesen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mit Inhalten aus Wirtschaft und Recht </a:t>
            </a:r>
          </a:p>
          <a:p>
            <a:pPr marL="271463" indent="-271463" eaLnBrk="1" hangingPunct="1">
              <a:spcBef>
                <a:spcPct val="0"/>
              </a:spcBef>
              <a:buClrTx/>
              <a:buSzTx/>
              <a:buNone/>
              <a:tabLst>
                <a:tab pos="271463" algn="l"/>
              </a:tabLst>
            </a:pPr>
            <a:endParaRPr lang="de-DE" altLang="de-DE" sz="1800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 Informationstechnologie</a:t>
            </a: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de-DE" altLang="de-DE" sz="1800" dirty="0">
              <a:solidFill>
                <a:srgbClr val="595959"/>
              </a:solidFill>
              <a:latin typeface="Cambria" pitchFamily="18" charset="0"/>
            </a:endParaRP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geeignet für Schüler mit Interesse an einem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betriebswirtschaftlich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orientierten Beruf</a:t>
            </a:r>
            <a:endParaRPr lang="de-DE" altLang="de-DE" sz="18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2" name="Text Box 4935">
            <a:extLst>
              <a:ext uri="{FF2B5EF4-FFF2-40B4-BE49-F238E27FC236}">
                <a16:creationId xmlns:a16="http://schemas.microsoft.com/office/drawing/2014/main" id="{19DB1822-EF1F-4D25-83A2-527C396BB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32856"/>
            <a:ext cx="4608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musisch-gestaltend, hauswirtschaftlich, sozial</a:t>
            </a:r>
          </a:p>
        </p:txBody>
      </p:sp>
      <p:sp>
        <p:nvSpPr>
          <p:cNvPr id="23" name="Text Box 928">
            <a:extLst>
              <a:ext uri="{FF2B5EF4-FFF2-40B4-BE49-F238E27FC236}">
                <a16:creationId xmlns:a16="http://schemas.microsoft.com/office/drawing/2014/main" id="{B2847FCB-5296-43BE-A645-ADD53DA73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739" y="2671752"/>
            <a:ext cx="419688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höheres Stundenmaß für 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Werken</a:t>
            </a: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de-DE" altLang="de-DE" sz="1800" b="1" dirty="0">
              <a:solidFill>
                <a:srgbClr val="595959"/>
              </a:solidFill>
              <a:latin typeface="Cambria" pitchFamily="18" charset="0"/>
            </a:endParaRP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Informationstechnologie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de-DE" altLang="de-DE" sz="1800" dirty="0">
              <a:solidFill>
                <a:srgbClr val="595959"/>
              </a:solidFill>
              <a:latin typeface="Cambria" pitchFamily="18" charset="0"/>
            </a:endParaRP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geeignet für Schüler mit Interesse an einem musischen,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gestalterischen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 oder sozialen Beruf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3972D09B-D502-4FBA-B352-99E49775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52" y="5873045"/>
            <a:ext cx="7276866" cy="868323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38100" cmpd="dbl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  Berufswahl wird nicht vorweggenommen!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 Wichtig ist ein möglichst guter Abschluss!</a:t>
            </a:r>
            <a:endParaRPr lang="de-DE" alt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95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635375" y="333375"/>
            <a:ext cx="4330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>
                <a:solidFill>
                  <a:srgbClr val="595959"/>
                </a:solidFill>
                <a:latin typeface="Cambria" pitchFamily="18" charset="0"/>
              </a:rPr>
              <a:t>Die „internationale Schule“.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7019925" y="981075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200" b="1">
                <a:solidFill>
                  <a:srgbClr val="595959"/>
                </a:solidFill>
                <a:latin typeface="Cambria" pitchFamily="18" charset="0"/>
              </a:rPr>
              <a:t>Sprachen</a:t>
            </a:r>
          </a:p>
        </p:txBody>
      </p:sp>
      <p:grpSp>
        <p:nvGrpSpPr>
          <p:cNvPr id="5" name="Gruppierung 4"/>
          <p:cNvGrpSpPr>
            <a:grpSpLocks/>
          </p:cNvGrpSpPr>
          <p:nvPr/>
        </p:nvGrpSpPr>
        <p:grpSpPr bwMode="auto">
          <a:xfrm>
            <a:off x="611188" y="1772816"/>
            <a:ext cx="3528764" cy="2647598"/>
            <a:chOff x="755576" y="1916832"/>
            <a:chExt cx="3528428" cy="2645889"/>
          </a:xfrm>
        </p:grpSpPr>
        <p:sp>
          <p:nvSpPr>
            <p:cNvPr id="28689" name="Text Box 36"/>
            <p:cNvSpPr txBox="1">
              <a:spLocks noChangeArrowheads="1"/>
            </p:cNvSpPr>
            <p:nvPr/>
          </p:nvSpPr>
          <p:spPr bwMode="auto">
            <a:xfrm>
              <a:off x="1259446" y="1917551"/>
              <a:ext cx="3024558" cy="264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 dirty="0">
                  <a:solidFill>
                    <a:srgbClr val="FF9900"/>
                  </a:solidFill>
                  <a:latin typeface="Cambria" pitchFamily="18" charset="0"/>
                </a:rPr>
                <a:t>Englisch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600" b="1" dirty="0">
                <a:solidFill>
                  <a:srgbClr val="595959"/>
                </a:solidFill>
                <a:latin typeface="Cambria" pitchFamily="18" charset="0"/>
              </a:endParaRPr>
            </a:p>
            <a:p>
              <a:pPr marL="285750" indent="-285750" eaLnBrk="1" hangingPunct="1">
                <a:spcBef>
                  <a:spcPct val="0"/>
                </a:spcBef>
                <a:buClrTx/>
                <a:buSzTx/>
                <a:buFont typeface="Wingdings" charset="2"/>
                <a:buChar char="Ø"/>
              </a:pP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Abschlussprüfung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600" b="1" dirty="0">
                <a:solidFill>
                  <a:srgbClr val="595959"/>
                </a:solidFill>
                <a:latin typeface="Cambria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 </a:t>
              </a:r>
              <a:r>
                <a:rPr lang="de-DE" altLang="de-DE" sz="1600" dirty="0">
                  <a:solidFill>
                    <a:srgbClr val="595959"/>
                  </a:solidFill>
                  <a:latin typeface="Cambria" pitchFamily="18" charset="0"/>
                </a:rPr>
                <a:t>Sprechfertigkeitsprüfung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de-DE" altLang="de-DE" sz="1600" dirty="0">
                  <a:solidFill>
                    <a:srgbClr val="595959"/>
                  </a:solidFill>
                  <a:latin typeface="Cambria" pitchFamily="18" charset="0"/>
                </a:rPr>
                <a:t> Hörverständnistest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de-DE" altLang="de-DE" sz="1600" dirty="0">
                  <a:solidFill>
                    <a:srgbClr val="595959"/>
                  </a:solidFill>
                  <a:latin typeface="Cambria" pitchFamily="18" charset="0"/>
                </a:rPr>
                <a:t> Schriftliche Prüfung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endParaRPr lang="de-DE" altLang="de-DE" sz="1600" dirty="0">
                <a:solidFill>
                  <a:srgbClr val="595959"/>
                </a:solidFill>
                <a:latin typeface="Cambria" pitchFamily="18" charset="0"/>
              </a:endParaRPr>
            </a:p>
            <a:p>
              <a:pPr marL="285750" indent="-285750" eaLnBrk="1" hangingPunct="1">
                <a:spcBef>
                  <a:spcPct val="0"/>
                </a:spcBef>
                <a:buClrTx/>
                <a:buSzTx/>
                <a:buFont typeface="Wingdings" charset="2"/>
                <a:buChar char="Ø"/>
              </a:pP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Cambridge Examen (PET)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000" b="1" dirty="0">
                <a:solidFill>
                  <a:srgbClr val="595959"/>
                </a:solidFill>
                <a:latin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200" b="1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pic>
          <p:nvPicPr>
            <p:cNvPr id="28690" name="Picture 49" descr="Flagge_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916832"/>
              <a:ext cx="4333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ung 6"/>
          <p:cNvGrpSpPr>
            <a:grpSpLocks/>
          </p:cNvGrpSpPr>
          <p:nvPr/>
        </p:nvGrpSpPr>
        <p:grpSpPr bwMode="auto">
          <a:xfrm>
            <a:off x="5291708" y="1772816"/>
            <a:ext cx="3384748" cy="2400657"/>
            <a:chOff x="5220072" y="1773557"/>
            <a:chExt cx="3384536" cy="2400276"/>
          </a:xfrm>
        </p:grpSpPr>
        <p:sp>
          <p:nvSpPr>
            <p:cNvPr id="28687" name="Text Box 37"/>
            <p:cNvSpPr txBox="1">
              <a:spLocks noChangeArrowheads="1"/>
            </p:cNvSpPr>
            <p:nvPr/>
          </p:nvSpPr>
          <p:spPr bwMode="auto">
            <a:xfrm>
              <a:off x="5651872" y="1773557"/>
              <a:ext cx="2952736" cy="240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 dirty="0">
                  <a:solidFill>
                    <a:srgbClr val="FF9900"/>
                  </a:solidFill>
                  <a:latin typeface="Cambria" pitchFamily="18" charset="0"/>
                </a:rPr>
                <a:t>Französisch</a:t>
              </a: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 (</a:t>
              </a:r>
              <a:r>
                <a:rPr lang="de-DE" altLang="de-DE" sz="1600" b="1" dirty="0" err="1">
                  <a:solidFill>
                    <a:srgbClr val="595959"/>
                  </a:solidFill>
                  <a:latin typeface="Cambria" pitchFamily="18" charset="0"/>
                </a:rPr>
                <a:t>Wpfg</a:t>
              </a: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. </a:t>
              </a:r>
              <a:r>
                <a:rPr lang="de-DE" altLang="de-DE" sz="1600" b="1" dirty="0" err="1">
                  <a:solidFill>
                    <a:srgbClr val="595959"/>
                  </a:solidFill>
                  <a:latin typeface="Cambria" pitchFamily="18" charset="0"/>
                </a:rPr>
                <a:t>IIIa</a:t>
              </a: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600" b="1" dirty="0">
                <a:solidFill>
                  <a:srgbClr val="595959"/>
                </a:solidFill>
                <a:latin typeface="Cambria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Abschlussprüfung mit integrierter DELF-Prüfung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 </a:t>
              </a:r>
              <a:r>
                <a:rPr lang="de-DE" altLang="de-DE" sz="1600" dirty="0">
                  <a:solidFill>
                    <a:srgbClr val="595959"/>
                  </a:solidFill>
                  <a:latin typeface="Cambria" pitchFamily="18" charset="0"/>
                </a:rPr>
                <a:t>Sprechfertigkeitsprüfung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de-DE" altLang="de-DE" sz="1600" dirty="0">
                  <a:solidFill>
                    <a:srgbClr val="595959"/>
                  </a:solidFill>
                  <a:latin typeface="Cambria" pitchFamily="18" charset="0"/>
                </a:rPr>
                <a:t> Hörverständnistest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de-DE" altLang="de-DE" sz="1600" dirty="0">
                  <a:solidFill>
                    <a:srgbClr val="595959"/>
                  </a:solidFill>
                  <a:latin typeface="Cambria" pitchFamily="18" charset="0"/>
                </a:rPr>
                <a:t> Schriftliche Prüfung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000" dirty="0">
                <a:solidFill>
                  <a:schemeClr val="bg2"/>
                </a:solidFill>
                <a:latin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200" b="1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pic>
          <p:nvPicPr>
            <p:cNvPr id="28688" name="Picture 50" descr="Flagge_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73557"/>
              <a:ext cx="4318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1" name="Bi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99" y="2996952"/>
            <a:ext cx="1899437" cy="13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Bild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5436096" y="4670996"/>
            <a:ext cx="3528392" cy="185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defRPr/>
            </a:pPr>
            <a:r>
              <a:rPr lang="de-DE" sz="1600" b="1" dirty="0">
                <a:solidFill>
                  <a:srgbClr val="FF9900"/>
                </a:solidFill>
                <a:latin typeface="Cambria"/>
                <a:ea typeface="ＭＳ Ｐゴシック" charset="0"/>
                <a:cs typeface="Cambria"/>
              </a:rPr>
              <a:t>Schüleraustausch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ea typeface="ＭＳ Ｐゴシック" charset="0"/>
              <a:cs typeface="Cambria"/>
            </a:endParaRPr>
          </a:p>
          <a:p>
            <a:pPr>
              <a:defRPr/>
            </a:pPr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ea typeface="ＭＳ Ｐゴシック" charset="0"/>
              <a:cs typeface="Cambria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Cambria"/>
              </a:rPr>
              <a:t>USA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Cambria"/>
              </a:rPr>
              <a:t>Frankreich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Cambria"/>
              </a:rPr>
              <a:t>Großbritannien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Cambria"/>
              </a:rPr>
              <a:t>Indien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Cambria"/>
              </a:rPr>
              <a:t>Niederlande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Cambria"/>
              </a:rPr>
              <a:t>…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ＭＳ Ｐゴシック" charset="0"/>
            </a:endParaRPr>
          </a:p>
        </p:txBody>
      </p:sp>
      <p:grpSp>
        <p:nvGrpSpPr>
          <p:cNvPr id="14" name="Gruppierung 5">
            <a:extLst>
              <a:ext uri="{FF2B5EF4-FFF2-40B4-BE49-F238E27FC236}">
                <a16:creationId xmlns:a16="http://schemas.microsoft.com/office/drawing/2014/main" id="{79E8D8AF-FB26-44AC-82D1-1625093E9F32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4581127"/>
            <a:ext cx="3816424" cy="1800201"/>
            <a:chOff x="755576" y="5145672"/>
            <a:chExt cx="3224009" cy="1686918"/>
          </a:xfrm>
        </p:grpSpPr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B2E0483-F201-4D76-B9E3-A0FD568FF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958" y="5145672"/>
              <a:ext cx="2798627" cy="168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/>
            <a:lstStyle/>
            <a:p>
              <a:pPr>
                <a:defRPr/>
              </a:pPr>
              <a:r>
                <a:rPr lang="de-DE" sz="1600" b="1" dirty="0">
                  <a:solidFill>
                    <a:srgbClr val="FF9933"/>
                  </a:solidFill>
                  <a:latin typeface="Cambria"/>
                  <a:ea typeface="ＭＳ Ｐゴシック" charset="0"/>
                  <a:cs typeface="Cambria"/>
                </a:rPr>
                <a:t>Bilingualer Sachfachunterricht </a:t>
              </a: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(in </a:t>
              </a:r>
              <a:r>
                <a:rPr lang="de-DE" altLang="de-DE" sz="1600" b="1" dirty="0" err="1">
                  <a:solidFill>
                    <a:srgbClr val="595959"/>
                  </a:solidFill>
                  <a:latin typeface="Cambria" pitchFamily="18" charset="0"/>
                </a:rPr>
                <a:t>Wpfg</a:t>
              </a: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. </a:t>
              </a:r>
              <a:r>
                <a:rPr lang="de-DE" altLang="de-DE" sz="1600" b="1" dirty="0" err="1">
                  <a:solidFill>
                    <a:srgbClr val="595959"/>
                  </a:solidFill>
                  <a:latin typeface="Cambria" pitchFamily="18" charset="0"/>
                </a:rPr>
                <a:t>IIIa</a:t>
              </a:r>
              <a:r>
                <a:rPr lang="de-DE" altLang="de-DE" sz="1600" b="1" dirty="0">
                  <a:solidFill>
                    <a:srgbClr val="595959"/>
                  </a:solidFill>
                  <a:latin typeface="Cambria" pitchFamily="18" charset="0"/>
                </a:rPr>
                <a:t>)</a:t>
              </a:r>
            </a:p>
            <a:p>
              <a:pPr>
                <a:defRPr/>
              </a:pPr>
              <a:endParaRPr lang="de-DE" sz="16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endParaRPr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7. </a:t>
              </a:r>
              <a:r>
                <a:rPr lang="de-DE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Jgst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. im Fach Geographie</a:t>
              </a:r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8. </a:t>
              </a:r>
              <a:r>
                <a:rPr lang="de-DE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Jgst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. im Fach Physik</a:t>
              </a:r>
            </a:p>
            <a:p>
              <a:pPr>
                <a:defRPr/>
              </a:pP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Cambria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1 Wochenstunde mehr 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  <a:t>Leistungsnachweise auf Englisch</a:t>
              </a:r>
              <a:b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</a:br>
              <a:b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/>
                  <a:ea typeface="ＭＳ Ｐゴシック" charset="0"/>
                  <a:cs typeface="Cambria"/>
                </a:rPr>
              </a:br>
              <a:endPara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16" name="Picture 51" descr="Flagge_E">
              <a:extLst>
                <a:ext uri="{FF2B5EF4-FFF2-40B4-BE49-F238E27FC236}">
                  <a16:creationId xmlns:a16="http://schemas.microsoft.com/office/drawing/2014/main" id="{5504FD9A-8F68-4B10-86F0-8A1B33525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145673"/>
              <a:ext cx="380823" cy="22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015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3995738" y="333375"/>
            <a:ext cx="399474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Der Anschluss an den Abschluss.</a:t>
            </a:r>
          </a:p>
        </p:txBody>
      </p:sp>
      <p:sp>
        <p:nvSpPr>
          <p:cNvPr id="23555" name="Line 2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8313" y="5661025"/>
            <a:ext cx="8064500" cy="461963"/>
          </a:xfrm>
          <a:prstGeom prst="rect">
            <a:avLst/>
          </a:prstGeom>
          <a:solidFill>
            <a:srgbClr val="D7802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Realschulabschluss / Mittlerer Schulabschluss</a:t>
            </a:r>
          </a:p>
        </p:txBody>
      </p:sp>
      <p:grpSp>
        <p:nvGrpSpPr>
          <p:cNvPr id="6" name="Gruppierung 8"/>
          <p:cNvGrpSpPr>
            <a:grpSpLocks/>
          </p:cNvGrpSpPr>
          <p:nvPr/>
        </p:nvGrpSpPr>
        <p:grpSpPr bwMode="auto">
          <a:xfrm>
            <a:off x="468313" y="4005065"/>
            <a:ext cx="1655762" cy="1324547"/>
            <a:chOff x="467544" y="3284984"/>
            <a:chExt cx="1656184" cy="1324225"/>
          </a:xfrm>
        </p:grpSpPr>
        <p:sp>
          <p:nvSpPr>
            <p:cNvPr id="18" name="Textfeld 17"/>
            <p:cNvSpPr txBox="1"/>
            <p:nvPr/>
          </p:nvSpPr>
          <p:spPr>
            <a:xfrm>
              <a:off x="467544" y="3284984"/>
              <a:ext cx="1656184" cy="6459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b="1" dirty="0">
                  <a:solidFill>
                    <a:srgbClr val="595959"/>
                  </a:solidFill>
                  <a:latin typeface="Cambria"/>
                  <a:ea typeface="ＭＳ Ｐゴシック" charset="0"/>
                  <a:cs typeface="Cambria"/>
                </a:rPr>
                <a:t>Ausbildung</a:t>
              </a:r>
              <a:endParaRPr lang="de-DE" sz="1600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endParaRPr>
            </a:p>
            <a:p>
              <a:pPr algn="ctr">
                <a:defRPr/>
              </a:pPr>
              <a:r>
                <a:rPr lang="de-DE" sz="1600" dirty="0">
                  <a:solidFill>
                    <a:srgbClr val="595959"/>
                  </a:solidFill>
                  <a:latin typeface="Cambria"/>
                  <a:ea typeface="ＭＳ Ｐゴシック" charset="0"/>
                  <a:cs typeface="Cambria"/>
                </a:rPr>
                <a:t>Berufsabschluss</a:t>
              </a:r>
            </a:p>
          </p:txBody>
        </p:sp>
        <p:sp>
          <p:nvSpPr>
            <p:cNvPr id="4" name="Pfeil nach oben 3"/>
            <p:cNvSpPr>
              <a:spLocks noChangeArrowheads="1"/>
            </p:cNvSpPr>
            <p:nvPr/>
          </p:nvSpPr>
          <p:spPr bwMode="auto">
            <a:xfrm>
              <a:off x="1042986" y="4248934"/>
              <a:ext cx="433498" cy="36027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00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Pfeil nach oben 21"/>
          <p:cNvSpPr>
            <a:spLocks noChangeArrowheads="1"/>
          </p:cNvSpPr>
          <p:nvPr/>
        </p:nvSpPr>
        <p:spPr bwMode="auto">
          <a:xfrm>
            <a:off x="5508352" y="4256236"/>
            <a:ext cx="431800" cy="10733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7092280" y="1844824"/>
            <a:ext cx="1872208" cy="2108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Gymnasium</a:t>
            </a:r>
          </a:p>
          <a:p>
            <a:pPr algn="ctr">
              <a:defRPr/>
            </a:pPr>
            <a:r>
              <a:rPr lang="de-DE" sz="1600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Allgemeine Hochschulreife</a:t>
            </a:r>
          </a:p>
          <a:p>
            <a:pPr algn="ctr">
              <a:defRPr/>
            </a:pPr>
            <a:endParaRPr lang="de-DE" sz="16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endParaRPr lang="de-DE" sz="16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endParaRPr lang="de-DE" sz="8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endParaRPr lang="de-DE" sz="8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endParaRPr lang="de-DE" sz="5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endParaRPr lang="de-DE" sz="5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endParaRPr lang="de-DE" sz="5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endParaRPr lang="de-DE" sz="16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3562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 bwMode="auto">
          <a:xfrm>
            <a:off x="4712683" y="1844824"/>
            <a:ext cx="2160588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Fachoberschule</a:t>
            </a:r>
          </a:p>
          <a:p>
            <a:pPr algn="ctr">
              <a:defRPr/>
            </a:pPr>
            <a:r>
              <a:rPr lang="de-DE" sz="20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(FOS 13)</a:t>
            </a:r>
            <a:endParaRPr lang="de-DE" sz="1600" b="1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r>
              <a:rPr lang="de-DE" sz="1600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(Fachgebundene) Hochschulreife</a:t>
            </a:r>
            <a:endParaRPr lang="de-DE" sz="20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27" name="Textfeld 26"/>
          <p:cNvSpPr txBox="1"/>
          <p:nvPr/>
        </p:nvSpPr>
        <p:spPr bwMode="auto">
          <a:xfrm>
            <a:off x="4712683" y="2996952"/>
            <a:ext cx="216058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Fachoberschule</a:t>
            </a:r>
          </a:p>
          <a:p>
            <a:pPr algn="ctr">
              <a:defRPr/>
            </a:pPr>
            <a:r>
              <a:rPr lang="de-DE" sz="20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(FOS12)</a:t>
            </a:r>
            <a:endParaRPr lang="de-DE" sz="1600" b="1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r>
              <a:rPr lang="de-DE" sz="1600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Fachhochschulreife</a:t>
            </a:r>
            <a:endParaRPr lang="de-DE" sz="20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28" name="Pfeil nach oben 27"/>
          <p:cNvSpPr>
            <a:spLocks noChangeArrowheads="1"/>
          </p:cNvSpPr>
          <p:nvPr/>
        </p:nvSpPr>
        <p:spPr bwMode="auto">
          <a:xfrm>
            <a:off x="1033525" y="2996952"/>
            <a:ext cx="431800" cy="79224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Pfeil nach oben 28"/>
          <p:cNvSpPr>
            <a:spLocks noChangeArrowheads="1"/>
          </p:cNvSpPr>
          <p:nvPr/>
        </p:nvSpPr>
        <p:spPr bwMode="auto">
          <a:xfrm rot="2254437">
            <a:off x="2284821" y="2886448"/>
            <a:ext cx="431800" cy="109148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Pfeil nach oben 19"/>
          <p:cNvSpPr>
            <a:spLocks noChangeArrowheads="1"/>
          </p:cNvSpPr>
          <p:nvPr/>
        </p:nvSpPr>
        <p:spPr bwMode="auto">
          <a:xfrm>
            <a:off x="7812360" y="4293096"/>
            <a:ext cx="431800" cy="10733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2451566" y="1844824"/>
            <a:ext cx="2261118" cy="954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Berufsoberschule (BOS)  </a:t>
            </a:r>
            <a:endParaRPr lang="de-DE" sz="1600" b="1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  <a:p>
            <a:pPr algn="ctr">
              <a:defRPr/>
            </a:pPr>
            <a:r>
              <a:rPr lang="de-DE" sz="1600" dirty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(Allg.) Hochschulreife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179513" y="1840594"/>
            <a:ext cx="2088232" cy="958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Höhere </a:t>
            </a:r>
            <a:r>
              <a:rPr lang="de-DE" altLang="de-DE" sz="2000" b="1" dirty="0" err="1">
                <a:solidFill>
                  <a:srgbClr val="595959"/>
                </a:solidFill>
                <a:latin typeface="Cambria" pitchFamily="18" charset="0"/>
              </a:rPr>
              <a:t>berufl</a:t>
            </a: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. Schulen</a:t>
            </a:r>
            <a:endParaRPr lang="de-DE" altLang="de-DE" sz="1600" dirty="0">
              <a:solidFill>
                <a:srgbClr val="595959"/>
              </a:solidFill>
              <a:latin typeface="Cambria" pitchFamily="18" charset="0"/>
            </a:endParaRPr>
          </a:p>
          <a:p>
            <a:pPr algn="ctr" eaLnBrk="1" hangingPunct="1">
              <a:defRPr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Fachhochschulreife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3" grpId="1" animBg="1"/>
      <p:bldP spid="26" grpId="0" animBg="1"/>
      <p:bldP spid="27" grpId="0" animBg="1"/>
      <p:bldP spid="28" grpId="0" animBg="1"/>
      <p:bldP spid="29" grpId="0" animBg="1"/>
      <p:bldP spid="20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43213" y="333375"/>
            <a:ext cx="512286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Broschüre „Die bayerische Realschule“.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dirty="0"/>
          </a:p>
        </p:txBody>
      </p:sp>
      <p:pic>
        <p:nvPicPr>
          <p:cNvPr id="31748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ag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155245" cy="58052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60032" y="1052736"/>
            <a:ext cx="23763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100" dirty="0">
                <a:solidFill>
                  <a:srgbClr val="0099FF"/>
                </a:solidFill>
                <a:latin typeface="Arial Rounded MT Bold" panose="020F0704030504030204" pitchFamily="34" charset="0"/>
                <a:ea typeface="ＭＳ Ｐゴシック" charset="0"/>
                <a:cs typeface="ＭＳ Ｐゴシック" charset="0"/>
              </a:rPr>
              <a:t>Bayerisches Staatsministerium für Unterricht und Kultus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2040" y="5805264"/>
            <a:ext cx="2376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Die bayerische Realschule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773246" y="1700808"/>
            <a:ext cx="15350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Stand: August 2019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1520" y="3068960"/>
            <a:ext cx="46085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Broschüre </a:t>
            </a:r>
          </a:p>
          <a:p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„Die bayerische Realschule“</a:t>
            </a:r>
          </a:p>
          <a:p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www.bestellen.bayern.de/shoplink/</a:t>
            </a:r>
          </a:p>
          <a:p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05000111.htm</a:t>
            </a:r>
          </a:p>
        </p:txBody>
      </p:sp>
    </p:spTree>
    <p:extLst>
      <p:ext uri="{BB962C8B-B14F-4D97-AF65-F5344CB8AC3E}">
        <p14:creationId xmlns:p14="http://schemas.microsoft.com/office/powerpoint/2010/main" val="818222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272337" cy="603250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de-AT" altLang="de-DE" sz="2000" b="1">
                <a:solidFill>
                  <a:srgbClr val="595959"/>
                </a:solidFill>
                <a:latin typeface="Cambria" pitchFamily="18" charset="0"/>
              </a:rPr>
              <a:t>Die Termine zum Mitschreiben.</a:t>
            </a:r>
          </a:p>
        </p:txBody>
      </p:sp>
      <p:sp>
        <p:nvSpPr>
          <p:cNvPr id="4099" name="Inhaltsplatzhalt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>
          <a:xfrm>
            <a:off x="827088" y="1989138"/>
            <a:ext cx="5761037" cy="3603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ü"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716016" y="5961335"/>
            <a:ext cx="4125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Tx/>
              <a:buNone/>
            </a:pPr>
            <a:r>
              <a:rPr lang="de-DE" altLang="de-DE" sz="4000" b="1" u="sng" dirty="0">
                <a:solidFill>
                  <a:srgbClr val="FF9933"/>
                </a:solidFill>
                <a:latin typeface="Cambria" pitchFamily="18" charset="0"/>
              </a:rPr>
              <a:t>E</a:t>
            </a:r>
            <a:r>
              <a:rPr lang="de-DE" altLang="de-DE" sz="2800" b="1" u="sng" dirty="0">
                <a:solidFill>
                  <a:srgbClr val="FF9933"/>
                </a:solidFill>
                <a:latin typeface="Cambria" pitchFamily="18" charset="0"/>
              </a:rPr>
              <a:t>in</a:t>
            </a:r>
            <a:r>
              <a:rPr lang="de-DE" altLang="de-DE" sz="2800" b="1" dirty="0">
                <a:solidFill>
                  <a:srgbClr val="FF9933"/>
                </a:solidFill>
                <a:latin typeface="Cambria" pitchFamily="18" charset="0"/>
              </a:rPr>
              <a:t> Weg für viele Wege.</a:t>
            </a:r>
          </a:p>
        </p:txBody>
      </p:sp>
      <p:pic>
        <p:nvPicPr>
          <p:cNvPr id="33799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83568" y="4408076"/>
            <a:ext cx="65527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Anmeldung Probeunterricht: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	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 10. + 11. + 12. Mai 2021</a:t>
            </a:r>
          </a:p>
          <a:p>
            <a:pPr defTabSz="523875" eaLnBrk="1" hangingPunct="1">
              <a:spcBef>
                <a:spcPct val="0"/>
              </a:spcBef>
              <a:buClr>
                <a:srgbClr val="D7802B"/>
              </a:buClr>
              <a:buSzTx/>
              <a:buFontTx/>
              <a:buNone/>
            </a:pP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    Probeunterricht ab 8:00 Uhr:	    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18. bis 21. Mai 2021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83568" y="1700808"/>
            <a:ext cx="6624736" cy="6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 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Schuleinschreibung: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		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10</a:t>
            </a: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 + 11. + 12. Mai 2021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D7802B"/>
              </a:buClr>
              <a:buSzTx/>
              <a:buFontTx/>
              <a:buNone/>
            </a:pP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				</a:t>
            </a:r>
            <a:endParaRPr lang="de-DE" altLang="de-DE" sz="1400" dirty="0">
              <a:solidFill>
                <a:srgbClr val="595959"/>
              </a:solidFill>
              <a:latin typeface="Cambria" pitchFamily="18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83568" y="2276872"/>
            <a:ext cx="619204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Mitzubringen sind </a:t>
            </a:r>
            <a:r>
              <a:rPr lang="de-DE" altLang="de-DE" sz="1800" b="1" u="sng" dirty="0">
                <a:solidFill>
                  <a:srgbClr val="595959"/>
                </a:solidFill>
                <a:latin typeface="Cambria" pitchFamily="18" charset="0"/>
              </a:rPr>
              <a:t>im Original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:</a:t>
            </a:r>
          </a:p>
          <a:p>
            <a:pPr marL="900113" indent="-265113"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Übertrittszeugnis </a:t>
            </a: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(</a:t>
            </a: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  <a:sym typeface="Wingdings" panose="05000000000000000000" pitchFamily="2" charset="2"/>
              </a:rPr>
              <a:t> Verbleib an Schule)</a:t>
            </a:r>
            <a:endParaRPr lang="de-DE" altLang="de-DE" sz="1400" dirty="0">
              <a:solidFill>
                <a:srgbClr val="595959"/>
              </a:solidFill>
              <a:latin typeface="Cambria" pitchFamily="18" charset="0"/>
            </a:endParaRPr>
          </a:p>
          <a:p>
            <a:pPr marL="900113" indent="-265113"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Geburtsurkunde &amp; Kopie </a:t>
            </a: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(</a:t>
            </a: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  <a:sym typeface="Wingdings" panose="05000000000000000000" pitchFamily="2" charset="2"/>
              </a:rPr>
              <a:t> Verbleib an Schule)</a:t>
            </a:r>
            <a:endParaRPr lang="de-DE" altLang="de-DE" sz="1800" dirty="0">
              <a:solidFill>
                <a:srgbClr val="595959"/>
              </a:solidFill>
              <a:latin typeface="Cambria" pitchFamily="18" charset="0"/>
            </a:endParaRPr>
          </a:p>
          <a:p>
            <a:pPr marL="900113" indent="-265113"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ggf.  Sorgerechtsbescheid &amp; Kopie	</a:t>
            </a:r>
          </a:p>
          <a:p>
            <a:pPr marL="895350" indent="-260350"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ggf. Bescheinigung über eine Teilleistungsstörung (z.B. Lese-Rechtschreib-Störung)</a:t>
            </a:r>
          </a:p>
          <a:p>
            <a:pPr marL="895350" indent="-260350"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Impfpass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731694" y="5200164"/>
            <a:ext cx="787275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 </a:t>
            </a: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Unterlagen zum Probeunterricht für die Realschule unter: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  <a:tabLst>
                <a:tab pos="354013" algn="l"/>
              </a:tabLst>
            </a:pP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www.isb.bayern.de/realschule/leistungserhebungen/probeunterricht-realschule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AA9725-D384-48C8-81E7-78BA9809E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2348880"/>
            <a:ext cx="9048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7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272337" cy="603250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de-AT" altLang="de-DE" sz="2000" b="1">
                <a:solidFill>
                  <a:srgbClr val="595959"/>
                </a:solidFill>
                <a:latin typeface="Cambria" pitchFamily="18" charset="0"/>
              </a:rPr>
              <a:t>Die Termine zum Mitschreiben.</a:t>
            </a:r>
          </a:p>
        </p:txBody>
      </p:sp>
      <p:sp>
        <p:nvSpPr>
          <p:cNvPr id="4099" name="Inhaltsplatzhalt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>
          <a:xfrm>
            <a:off x="827088" y="1989138"/>
            <a:ext cx="5761037" cy="3603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ü"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33799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AA9725-D384-48C8-81E7-78BA9809E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2132856"/>
            <a:ext cx="904875" cy="265747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373C699-C2D2-40BE-99D9-A8DD2A8CCBED}"/>
              </a:ext>
            </a:extLst>
          </p:cNvPr>
          <p:cNvSpPr/>
          <p:nvPr/>
        </p:nvSpPr>
        <p:spPr>
          <a:xfrm>
            <a:off x="467544" y="2348880"/>
            <a:ext cx="6768752" cy="238493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88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00" b="1" dirty="0">
                <a:solidFill>
                  <a:srgbClr val="FF8813"/>
                </a:solidFill>
              </a:rPr>
              <a:t>Nachmittag der offenen Tür </a:t>
            </a:r>
            <a:r>
              <a:rPr lang="de-DE" sz="2000" b="1" dirty="0">
                <a:solidFill>
                  <a:srgbClr val="FF8813"/>
                </a:solidFill>
              </a:rPr>
              <a:t>(15:30 – 18:00 Uhr)</a:t>
            </a:r>
          </a:p>
          <a:p>
            <a:pPr algn="ctr"/>
            <a:r>
              <a:rPr lang="de-DE" sz="2400" b="1" dirty="0">
                <a:solidFill>
                  <a:srgbClr val="FF8813"/>
                </a:solidFill>
              </a:rPr>
              <a:t> </a:t>
            </a:r>
            <a:r>
              <a:rPr lang="de-DE" sz="2400" dirty="0">
                <a:solidFill>
                  <a:srgbClr val="FF8813"/>
                </a:solidFill>
              </a:rPr>
              <a:t>und </a:t>
            </a:r>
          </a:p>
          <a:p>
            <a:pPr algn="ctr"/>
            <a:r>
              <a:rPr lang="de-DE" sz="2600" b="1" dirty="0">
                <a:solidFill>
                  <a:srgbClr val="FF8813"/>
                </a:solidFill>
              </a:rPr>
              <a:t>Infoveranstaltung für den Übertritt </a:t>
            </a:r>
            <a:r>
              <a:rPr lang="de-DE" sz="2000" b="1" dirty="0">
                <a:solidFill>
                  <a:srgbClr val="FF8813"/>
                </a:solidFill>
              </a:rPr>
              <a:t>(18:30 Uhr)</a:t>
            </a:r>
          </a:p>
          <a:p>
            <a:pPr algn="ctr"/>
            <a:r>
              <a:rPr lang="de-DE" sz="2400" dirty="0">
                <a:solidFill>
                  <a:srgbClr val="FF8813"/>
                </a:solidFill>
              </a:rPr>
              <a:t>am  </a:t>
            </a:r>
            <a:r>
              <a:rPr lang="de-DE" sz="2600" b="1" dirty="0">
                <a:solidFill>
                  <a:srgbClr val="FF8813"/>
                </a:solidFill>
              </a:rPr>
              <a:t>4. März 2021</a:t>
            </a:r>
          </a:p>
          <a:p>
            <a:pPr algn="ctr"/>
            <a:r>
              <a:rPr lang="de-DE" sz="2400" dirty="0">
                <a:solidFill>
                  <a:srgbClr val="FF8813"/>
                </a:solidFill>
              </a:rPr>
              <a:t>an der Ferdinand-von-Miller-Realschule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B6507F-4C5D-44FA-BE16-18D9FA4B4E2F}"/>
              </a:ext>
            </a:extLst>
          </p:cNvPr>
          <p:cNvSpPr txBox="1"/>
          <p:nvPr/>
        </p:nvSpPr>
        <p:spPr>
          <a:xfrm>
            <a:off x="539553" y="5518973"/>
            <a:ext cx="7272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Sollten die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coronabedingten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Einschränkungen eine Anpassung der Planung erforderlich machen, </a:t>
            </a:r>
          </a:p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werden wir selbstverständlich darüber informieren.</a:t>
            </a:r>
          </a:p>
        </p:txBody>
      </p:sp>
    </p:spTree>
    <p:extLst>
      <p:ext uri="{BB962C8B-B14F-4D97-AF65-F5344CB8AC3E}">
        <p14:creationId xmlns:p14="http://schemas.microsoft.com/office/powerpoint/2010/main" val="3380156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7272337" cy="603250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de-AT" sz="2000" b="1" dirty="0">
                <a:solidFill>
                  <a:srgbClr val="595959"/>
                </a:solidFill>
                <a:latin typeface="Cambria" charset="0"/>
                <a:cs typeface="Cambria" charset="0"/>
              </a:rPr>
              <a:t>Ihre Fragen, Ihre Ansprechpartner.</a:t>
            </a:r>
          </a:p>
        </p:txBody>
      </p:sp>
      <p:pic>
        <p:nvPicPr>
          <p:cNvPr id="19465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043D34-6001-4DA9-9A2E-B8F571D148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0309" y="1828799"/>
            <a:ext cx="8175739" cy="4548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244725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Übertrittscoach: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Frau Socher  </a:t>
            </a:r>
          </a:p>
          <a:p>
            <a:pPr marL="0" indent="0">
              <a:buNone/>
              <a:tabLst>
                <a:tab pos="2244725" algn="l"/>
              </a:tabLst>
            </a:pP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Kontakt: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socher@realschule-ffb.de</a:t>
            </a:r>
          </a:p>
          <a:p>
            <a:pPr marL="0" indent="0">
              <a:buNone/>
              <a:tabLst>
                <a:tab pos="2244725" algn="l"/>
              </a:tabLst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2244725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Beratungslehrkräfte: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Frau Kohl, Frau Breitenberger</a:t>
            </a:r>
          </a:p>
          <a:p>
            <a:pPr marL="0" indent="0">
              <a:buNone/>
              <a:tabLst>
                <a:tab pos="2244725" algn="l"/>
              </a:tabLst>
            </a:pP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Kontakt: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schulberatung@realschule-ffb.de</a:t>
            </a:r>
          </a:p>
          <a:p>
            <a:pPr marL="358775" indent="-358775" defTabSz="358775">
              <a:buNone/>
              <a:tabLst>
                <a:tab pos="450850" algn="l"/>
              </a:tabLst>
            </a:pP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Schulleitung und Sekretariat: </a:t>
            </a:r>
          </a:p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Kontakt: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sekretariat@realschule-ffb.de</a:t>
            </a:r>
          </a:p>
          <a:p>
            <a:pPr marL="0" indent="0">
              <a:buNone/>
              <a:tabLst>
                <a:tab pos="1165225" algn="l"/>
              </a:tabLst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Telefon 08141/5026-30, -31, -39 </a:t>
            </a:r>
          </a:p>
          <a:p>
            <a:pPr marL="0" indent="0">
              <a:buNone/>
              <a:tabLst>
                <a:tab pos="1343025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46088" indent="-446088" defTabSz="358775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 Bitte geben Sie in Ihrer Mail neben Ihrem Anliegen auch </a:t>
            </a:r>
          </a:p>
          <a:p>
            <a:pPr marL="446088" indent="0" defTabSz="358775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eine Telefonnummer an, unter der wir Sie erreichen können.</a:t>
            </a:r>
          </a:p>
          <a:p>
            <a:pPr defTabSz="358775">
              <a:buFont typeface="Wingdings" panose="05000000000000000000" pitchFamily="2" charset="2"/>
              <a:buChar char="à"/>
              <a:tabLst>
                <a:tab pos="2244725" algn="l"/>
              </a:tabLst>
            </a:pPr>
            <a:endParaRPr lang="de-DE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6C0112B-F281-4862-83BE-2ACF97E9A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30886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132856"/>
            <a:ext cx="8066088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charset="0"/>
                <a:ea typeface="+mj-ea"/>
                <a:cs typeface="+mj-cs"/>
              </a:rPr>
              <a:t>K</a:t>
            </a:r>
            <a:r>
              <a:rPr lang="de-DE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charset="0"/>
                <a:ea typeface="+mj-ea"/>
                <a:cs typeface="+mj-cs"/>
              </a:rPr>
              <a:t>ONTAKT</a:t>
            </a:r>
            <a:br>
              <a:rPr lang="de-DE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charset="0"/>
                <a:ea typeface="+mj-ea"/>
                <a:cs typeface="+mj-cs"/>
              </a:rPr>
            </a:br>
            <a:r>
              <a:rPr lang="de-DE" sz="1600" dirty="0" err="1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FeRDINAND</a:t>
            </a:r>
            <a:r>
              <a:rPr lang="de-DE" sz="1600" dirty="0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-VON-</a:t>
            </a:r>
            <a:r>
              <a:rPr lang="de-DE" sz="1600" dirty="0" err="1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miller</a:t>
            </a:r>
            <a:r>
              <a:rPr lang="de-DE" sz="1600" dirty="0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-</a:t>
            </a:r>
            <a:r>
              <a:rPr lang="de-DE" sz="1600" dirty="0" err="1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realschule</a:t>
            </a:r>
            <a:br>
              <a:rPr lang="de-DE" sz="1600" dirty="0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</a:br>
            <a:r>
              <a:rPr lang="de-DE" sz="1600" dirty="0" err="1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BAHNHOFSTRAßE</a:t>
            </a:r>
            <a:r>
              <a:rPr lang="de-DE" sz="1600" dirty="0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 15</a:t>
            </a:r>
            <a:br>
              <a:rPr lang="de-DE" sz="1600" dirty="0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</a:br>
            <a:r>
              <a:rPr lang="de-DE" sz="1600" dirty="0">
                <a:solidFill>
                  <a:schemeClr val="tx1">
                    <a:lumMod val="95000"/>
                  </a:schemeClr>
                </a:solidFill>
                <a:latin typeface="Verdana" charset="0"/>
                <a:ea typeface="+mj-ea"/>
                <a:cs typeface="+mj-cs"/>
              </a:rPr>
              <a:t>82256 FÜRSTENFELDBRUCK</a:t>
            </a:r>
          </a:p>
        </p:txBody>
      </p:sp>
      <p:pic>
        <p:nvPicPr>
          <p:cNvPr id="47106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049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feld 1"/>
          <p:cNvSpPr txBox="1">
            <a:spLocks noChangeArrowheads="1"/>
          </p:cNvSpPr>
          <p:nvPr/>
        </p:nvSpPr>
        <p:spPr bwMode="auto">
          <a:xfrm>
            <a:off x="3643585" y="3861048"/>
            <a:ext cx="517688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2000" dirty="0">
                <a:solidFill>
                  <a:schemeClr val="tx1">
                    <a:lumMod val="95000"/>
                  </a:schemeClr>
                </a:solidFill>
              </a:rPr>
              <a:t>www.realschule-ffb.de</a:t>
            </a:r>
            <a:endParaRPr lang="de-DE" sz="200" dirty="0">
              <a:solidFill>
                <a:schemeClr val="tx1">
                  <a:lumMod val="95000"/>
                </a:schemeClr>
              </a:solidFill>
            </a:endParaRPr>
          </a:p>
          <a:p>
            <a:pPr algn="r" eaLnBrk="1" hangingPunct="1">
              <a:defRPr/>
            </a:pPr>
            <a:endParaRPr lang="de-DE" sz="200" dirty="0">
              <a:solidFill>
                <a:schemeClr val="tx1">
                  <a:lumMod val="95000"/>
                </a:schemeClr>
              </a:solidFill>
            </a:endParaRPr>
          </a:p>
          <a:p>
            <a:pPr algn="r" eaLnBrk="1" hangingPunct="1">
              <a:defRPr/>
            </a:pPr>
            <a:r>
              <a:rPr lang="de-DE" sz="2000" dirty="0">
                <a:solidFill>
                  <a:schemeClr val="tx1">
                    <a:lumMod val="95000"/>
                  </a:schemeClr>
                </a:solidFill>
              </a:rPr>
              <a:t>www.realschule.bayern.de</a:t>
            </a:r>
          </a:p>
          <a:p>
            <a:pPr algn="r" eaLnBrk="1" hangingPunct="1">
              <a:defRPr/>
            </a:pPr>
            <a:r>
              <a:rPr lang="de-DE" sz="2000" dirty="0">
                <a:solidFill>
                  <a:schemeClr val="tx1">
                    <a:lumMod val="95000"/>
                  </a:schemeClr>
                </a:solidFill>
              </a:rPr>
              <a:t>www.isb.bayern.de</a:t>
            </a:r>
          </a:p>
          <a:p>
            <a:pPr algn="r" eaLnBrk="1" hangingPunct="1">
              <a:defRPr/>
            </a:pPr>
            <a:endParaRPr lang="de-DE" sz="200" dirty="0">
              <a:solidFill>
                <a:schemeClr val="tx1">
                  <a:lumMod val="95000"/>
                </a:schemeClr>
              </a:solidFill>
            </a:endParaRPr>
          </a:p>
          <a:p>
            <a:pPr algn="r" eaLnBrk="1" hangingPunct="1">
              <a:defRPr/>
            </a:pPr>
            <a:r>
              <a:rPr lang="de-DE" sz="2000" dirty="0">
                <a:solidFill>
                  <a:schemeClr val="tx1">
                    <a:lumMod val="95000"/>
                  </a:schemeClr>
                </a:solidFill>
              </a:rPr>
              <a:t>www.km.bayern.de/realschule</a:t>
            </a:r>
            <a:endParaRPr lang="de-DE" sz="200" dirty="0">
              <a:solidFill>
                <a:schemeClr val="tx1">
                  <a:lumMod val="95000"/>
                </a:schemeClr>
              </a:solidFill>
            </a:endParaRPr>
          </a:p>
          <a:p>
            <a:pPr algn="r" eaLnBrk="1" hangingPunct="1">
              <a:defRPr/>
            </a:pPr>
            <a:endParaRPr lang="de-DE" sz="200" dirty="0">
              <a:solidFill>
                <a:schemeClr val="tx1">
                  <a:lumMod val="95000"/>
                </a:schemeClr>
              </a:solidFill>
            </a:endParaRPr>
          </a:p>
          <a:p>
            <a:pPr algn="r" eaLnBrk="1" hangingPunct="1">
              <a:defRPr/>
            </a:pPr>
            <a:r>
              <a:rPr lang="de-DE" sz="2000" dirty="0">
                <a:solidFill>
                  <a:schemeClr val="tx1">
                    <a:lumMod val="95000"/>
                  </a:schemeClr>
                </a:solidFill>
              </a:rPr>
              <a:t>www.meinbildungsweg.de</a:t>
            </a:r>
          </a:p>
          <a:p>
            <a:pPr algn="r" eaLnBrk="1" hangingPunct="1">
              <a:defRPr/>
            </a:pPr>
            <a:endParaRPr lang="de-DE" sz="200" dirty="0">
              <a:solidFill>
                <a:schemeClr val="tx1">
                  <a:lumMod val="95000"/>
                </a:schemeClr>
              </a:solidFill>
            </a:endParaRPr>
          </a:p>
          <a:p>
            <a:pPr algn="r" eaLnBrk="1" hangingPunct="1">
              <a:defRPr/>
            </a:pPr>
            <a:r>
              <a:rPr lang="de-DE" sz="2000" dirty="0" err="1">
                <a:solidFill>
                  <a:schemeClr val="tx1">
                    <a:lumMod val="95000"/>
                  </a:schemeClr>
                </a:solidFill>
              </a:rPr>
              <a:t>www.schulberatung.bayern.de</a:t>
            </a:r>
            <a:endParaRPr lang="de-DE" sz="2000" dirty="0">
              <a:solidFill>
                <a:schemeClr val="tx1">
                  <a:lumMod val="95000"/>
                </a:schemeClr>
              </a:solidFill>
            </a:endParaRPr>
          </a:p>
          <a:p>
            <a:pPr algn="r" eaLnBrk="1" hangingPunct="1">
              <a:defRPr/>
            </a:pPr>
            <a:endParaRPr lang="de-DE" dirty="0">
              <a:solidFill>
                <a:srgbClr val="CCBEB8"/>
              </a:solidFill>
            </a:endParaRPr>
          </a:p>
        </p:txBody>
      </p:sp>
      <p:pic>
        <p:nvPicPr>
          <p:cNvPr id="47108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441547" cy="29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063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272337" cy="603250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de-AT" altLang="de-DE" sz="2000" b="1" dirty="0">
                <a:solidFill>
                  <a:srgbClr val="595959"/>
                </a:solidFill>
                <a:latin typeface="Cambria" pitchFamily="18" charset="0"/>
              </a:rPr>
              <a:t>Das Wissenswerte.</a:t>
            </a:r>
          </a:p>
        </p:txBody>
      </p:sp>
      <p:sp>
        <p:nvSpPr>
          <p:cNvPr id="4099" name="Inhaltsplatzhalt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>
          <a:xfrm>
            <a:off x="827088" y="1989138"/>
            <a:ext cx="5761037" cy="3603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ü"/>
              <a:defRPr/>
            </a:pPr>
            <a:endParaRPr lang="de-DE" sz="2000" dirty="0">
              <a:solidFill>
                <a:srgbClr val="595959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12295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971550" y="1773238"/>
            <a:ext cx="590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	Jahrgangsstufen 5 bis 10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971550" y="3644900"/>
            <a:ext cx="6192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	Interesse an theoretischen Fragen und 	gleichzeitige Ausbildung praktischer 	Fähigkeiten und Neigungen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971550" y="2852738"/>
            <a:ext cx="590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	Vermittlung einer allgemeinen und 	berufsvorbereitenden Bildung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971550" y="4797425"/>
            <a:ext cx="705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	Angebot verschiedener Wahlpflichtfächergruppen ab 	7. Jahrgangsstufe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971550" y="2308870"/>
            <a:ext cx="590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	Fachlehrerprinzip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971550" y="5550331"/>
            <a:ext cx="806494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Font typeface="Wingdings" pitchFamily="2" charset="2"/>
              <a:buChar char="ü"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	Ferdinand-von-Miller-Realschule:</a:t>
            </a:r>
          </a:p>
          <a:p>
            <a:pPr eaLnBrk="1" hangingPunct="1">
              <a:spcBef>
                <a:spcPct val="0"/>
              </a:spcBef>
              <a:buClr>
                <a:srgbClr val="D7802B"/>
              </a:buClr>
              <a:buSzTx/>
              <a:buNone/>
            </a:pPr>
            <a:endParaRPr lang="de-DE" altLang="de-DE" sz="800" dirty="0">
              <a:solidFill>
                <a:srgbClr val="595959"/>
              </a:solidFill>
              <a:latin typeface="Cambria" pitchFamily="18" charset="0"/>
            </a:endParaRPr>
          </a:p>
          <a:p>
            <a:pPr defTabSz="830263" eaLnBrk="1" hangingPunct="1">
              <a:spcBef>
                <a:spcPct val="0"/>
              </a:spcBef>
              <a:buClr>
                <a:srgbClr val="D7802B"/>
              </a:buClr>
              <a:buSzTx/>
              <a:buNone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	 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2020:	1017 Schüler (40 Klassen mit durchschnittlich 25 			</a:t>
            </a:r>
            <a:r>
              <a:rPr lang="de-DE" altLang="de-DE" sz="20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	              Schülern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, davon aktuell fünf 5. Klassen)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647DAAC-111D-450B-936B-940546146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597" y="1844824"/>
            <a:ext cx="904875" cy="26574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0"/>
          <p:cNvSpPr txBox="1">
            <a:spLocks noChangeArrowheads="1"/>
          </p:cNvSpPr>
          <p:nvPr/>
        </p:nvSpPr>
        <p:spPr bwMode="auto">
          <a:xfrm>
            <a:off x="611188" y="365125"/>
            <a:ext cx="734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Der Übertritt an die Realschule.</a:t>
            </a:r>
          </a:p>
        </p:txBody>
      </p:sp>
      <p:sp>
        <p:nvSpPr>
          <p:cNvPr id="5123" name="Rectangle 111"/>
          <p:cNvSpPr>
            <a:spLocks noChangeArrowheads="1"/>
          </p:cNvSpPr>
          <p:nvPr/>
        </p:nvSpPr>
        <p:spPr bwMode="auto">
          <a:xfrm>
            <a:off x="684213" y="4508500"/>
            <a:ext cx="7775575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200" dirty="0">
                <a:solidFill>
                  <a:schemeClr val="bg1"/>
                </a:solidFill>
                <a:latin typeface="Cambria" pitchFamily="18" charset="0"/>
              </a:rPr>
              <a:t>(Deutsch, Mathe, HSU)</a:t>
            </a:r>
          </a:p>
        </p:txBody>
      </p:sp>
      <p:sp>
        <p:nvSpPr>
          <p:cNvPr id="5127" name="Line 120"/>
          <p:cNvSpPr>
            <a:spLocks noChangeShapeType="1"/>
          </p:cNvSpPr>
          <p:nvPr/>
        </p:nvSpPr>
        <p:spPr bwMode="auto">
          <a:xfrm flipV="1">
            <a:off x="6875463" y="3895204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0" name="Line 123"/>
          <p:cNvSpPr>
            <a:spLocks noChangeShapeType="1"/>
          </p:cNvSpPr>
          <p:nvPr/>
        </p:nvSpPr>
        <p:spPr bwMode="auto">
          <a:xfrm flipV="1">
            <a:off x="7885114" y="2060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2" name="Text Box 126"/>
          <p:cNvSpPr txBox="1">
            <a:spLocks noChangeArrowheads="1"/>
          </p:cNvSpPr>
          <p:nvPr/>
        </p:nvSpPr>
        <p:spPr bwMode="auto">
          <a:xfrm>
            <a:off x="2755900" y="5805488"/>
            <a:ext cx="3688309" cy="461665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dirty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de-DE" altLang="de-DE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Grundschule 4. Klasse</a:t>
            </a:r>
          </a:p>
        </p:txBody>
      </p:sp>
      <p:sp>
        <p:nvSpPr>
          <p:cNvPr id="13323" name="Text Box 129"/>
          <p:cNvSpPr txBox="1">
            <a:spLocks noChangeArrowheads="1"/>
          </p:cNvSpPr>
          <p:nvPr/>
        </p:nvSpPr>
        <p:spPr bwMode="auto">
          <a:xfrm>
            <a:off x="2571750" y="21939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35" name="Rectangle 132"/>
          <p:cNvSpPr>
            <a:spLocks noChangeArrowheads="1"/>
          </p:cNvSpPr>
          <p:nvPr/>
        </p:nvSpPr>
        <p:spPr bwMode="auto">
          <a:xfrm>
            <a:off x="3687097" y="3375647"/>
            <a:ext cx="4778477" cy="4133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latin typeface="Cambria" pitchFamily="18" charset="0"/>
              </a:rPr>
              <a:t>Probeunterricht</a:t>
            </a:r>
          </a:p>
        </p:txBody>
      </p: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999381" y="4508500"/>
            <a:ext cx="227647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ambria"/>
                <a:cs typeface="Cambria"/>
              </a:rPr>
              <a:t>2,66 </a:t>
            </a:r>
            <a:r>
              <a:rPr lang="de-DE" sz="2000" dirty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</a:t>
            </a:r>
            <a:endParaRPr lang="de-DE" sz="20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33" name="Line 120"/>
          <p:cNvSpPr>
            <a:spLocks noChangeShapeType="1"/>
          </p:cNvSpPr>
          <p:nvPr/>
        </p:nvSpPr>
        <p:spPr bwMode="auto">
          <a:xfrm flipV="1">
            <a:off x="1979712" y="2492375"/>
            <a:ext cx="0" cy="176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019925" y="2472959"/>
            <a:ext cx="1439863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1x Note 5 </a:t>
            </a:r>
          </a:p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oder </a:t>
            </a:r>
          </a:p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Note 6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36325" y="2472958"/>
            <a:ext cx="1508585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 anchorCtr="1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600" dirty="0">
                <a:solidFill>
                  <a:schemeClr val="tx1"/>
                </a:solidFill>
                <a:latin typeface="Cambria" pitchFamily="18" charset="0"/>
              </a:rPr>
              <a:t>2x Note 4   </a:t>
            </a:r>
          </a:p>
          <a:p>
            <a:pPr algn="ctr" eaLnBrk="1" hangingPunct="1">
              <a:defRPr/>
            </a:pPr>
            <a:r>
              <a:rPr lang="de-DE" altLang="de-DE" sz="1600" dirty="0">
                <a:solidFill>
                  <a:schemeClr val="tx1"/>
                </a:solidFill>
                <a:latin typeface="Cambria" pitchFamily="18" charset="0"/>
              </a:rPr>
              <a:t> &amp; </a:t>
            </a:r>
          </a:p>
          <a:p>
            <a:pPr algn="ctr" eaLnBrk="1" hangingPunct="1">
              <a:defRPr/>
            </a:pPr>
            <a:r>
              <a:rPr lang="de-DE" altLang="de-DE" sz="1600" dirty="0">
                <a:solidFill>
                  <a:schemeClr val="tx1"/>
                </a:solidFill>
                <a:latin typeface="Cambria" pitchFamily="18" charset="0"/>
              </a:rPr>
              <a:t>Elterngespräch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708400" y="2472959"/>
            <a:ext cx="1439863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mind.</a:t>
            </a:r>
          </a:p>
          <a:p>
            <a:pPr>
              <a:defRPr/>
            </a:pPr>
            <a:r>
              <a:rPr lang="de-DE" sz="16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1x Note 3</a:t>
            </a:r>
          </a:p>
          <a:p>
            <a:pPr>
              <a:defRPr/>
            </a:pPr>
            <a:r>
              <a:rPr lang="de-DE" sz="16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1x Note 4</a:t>
            </a:r>
          </a:p>
        </p:txBody>
      </p:sp>
      <p:grpSp>
        <p:nvGrpSpPr>
          <p:cNvPr id="3" name="Gruppierung 3"/>
          <p:cNvGrpSpPr>
            <a:grpSpLocks/>
          </p:cNvGrpSpPr>
          <p:nvPr/>
        </p:nvGrpSpPr>
        <p:grpSpPr bwMode="auto">
          <a:xfrm>
            <a:off x="3492500" y="1773238"/>
            <a:ext cx="2447925" cy="577850"/>
            <a:chOff x="3491880" y="1772816"/>
            <a:chExt cx="2449289" cy="577527"/>
          </a:xfrm>
        </p:grpSpPr>
        <p:sp>
          <p:nvSpPr>
            <p:cNvPr id="13334" name="Line 139"/>
            <p:cNvSpPr>
              <a:spLocks noChangeShapeType="1"/>
            </p:cNvSpPr>
            <p:nvPr/>
          </p:nvSpPr>
          <p:spPr bwMode="auto">
            <a:xfrm>
              <a:off x="5724128" y="1772816"/>
              <a:ext cx="217041" cy="577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Line 144"/>
            <p:cNvSpPr>
              <a:spLocks noChangeShapeType="1"/>
            </p:cNvSpPr>
            <p:nvPr/>
          </p:nvSpPr>
          <p:spPr bwMode="auto">
            <a:xfrm flipH="1">
              <a:off x="3491880" y="1772816"/>
              <a:ext cx="223224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336" name="Line 139"/>
            <p:cNvSpPr>
              <a:spLocks noChangeShapeType="1"/>
            </p:cNvSpPr>
            <p:nvPr/>
          </p:nvSpPr>
          <p:spPr bwMode="auto">
            <a:xfrm>
              <a:off x="4211960" y="1772816"/>
              <a:ext cx="217041" cy="577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31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0" name="Text Box 116"/>
          <p:cNvSpPr txBox="1">
            <a:spLocks noChangeArrowheads="1"/>
          </p:cNvSpPr>
          <p:nvPr/>
        </p:nvSpPr>
        <p:spPr bwMode="auto">
          <a:xfrm>
            <a:off x="5831966" y="4508500"/>
            <a:ext cx="248445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ambria"/>
                <a:cs typeface="Cambria"/>
              </a:rPr>
              <a:t>schlechter als 2,66 </a:t>
            </a:r>
            <a:r>
              <a:rPr lang="de-DE" sz="2000" dirty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</a:t>
            </a:r>
            <a:endParaRPr lang="de-DE" sz="20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13333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26"/>
          <p:cNvSpPr txBox="1">
            <a:spLocks noChangeArrowheads="1"/>
          </p:cNvSpPr>
          <p:nvPr/>
        </p:nvSpPr>
        <p:spPr bwMode="auto">
          <a:xfrm>
            <a:off x="684213" y="1268760"/>
            <a:ext cx="2663651" cy="95410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Realschule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6-stufig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111"/>
          <p:cNvSpPr>
            <a:spLocks noChangeArrowheads="1"/>
          </p:cNvSpPr>
          <p:nvPr/>
        </p:nvSpPr>
        <p:spPr bwMode="auto">
          <a:xfrm>
            <a:off x="6676482" y="1268760"/>
            <a:ext cx="1943292" cy="609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de-DE" altLang="de-DE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Mittelschule</a:t>
            </a:r>
            <a:endParaRPr lang="de-DE" altLang="de-DE" sz="24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50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7" grpId="0" animBg="1"/>
      <p:bldP spid="5130" grpId="0" animBg="1"/>
      <p:bldP spid="5132" grpId="0" animBg="1"/>
      <p:bldP spid="5135" grpId="0" animBg="1"/>
      <p:bldP spid="32" grpId="0" animBg="1"/>
      <p:bldP spid="33" grpId="0" animBg="1"/>
      <p:bldP spid="2" grpId="0" animBg="1"/>
      <p:bldP spid="35" grpId="0" animBg="1"/>
      <p:bldP spid="36" grpId="0" animBg="1"/>
      <p:bldP spid="40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780654-11C9-4D7A-AE5B-DA94E824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833" y="2067669"/>
            <a:ext cx="904875" cy="2657475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769100" cy="747712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Der Probeunterricht.</a:t>
            </a:r>
          </a:p>
        </p:txBody>
      </p:sp>
      <p:sp>
        <p:nvSpPr>
          <p:cNvPr id="215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684213" y="1700808"/>
            <a:ext cx="7772400" cy="497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de-DE" altLang="de-DE" sz="1600" b="1" dirty="0">
                <a:solidFill>
                  <a:srgbClr val="595959"/>
                </a:solidFill>
                <a:latin typeface="Cambria" pitchFamily="18" charset="0"/>
              </a:rPr>
              <a:t>Anmeldung:</a:t>
            </a: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	10</a:t>
            </a: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 + 11. + 12. Mai 2021    </a:t>
            </a:r>
            <a:endParaRPr lang="de-DE" altLang="de-DE" sz="14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de-DE" altLang="de-DE" sz="1600" b="1" dirty="0">
                <a:solidFill>
                  <a:srgbClr val="595959"/>
                </a:solidFill>
                <a:latin typeface="Cambria" pitchFamily="18" charset="0"/>
              </a:rPr>
              <a:t>Termin:  </a:t>
            </a: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	</a:t>
            </a: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18. bis 20. Mai 2020     </a:t>
            </a: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 </a:t>
            </a: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immer ab 8:00 Uhr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16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bayernweit einheitliche Aufgaben im Schriftlichen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Bewertung des Mündlichen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ausschließlich Deutsch- und Mathematik-Lehrkräfte der Realschule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endParaRPr lang="de-DE" altLang="de-DE" sz="1600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Anforderungen:</a:t>
            </a:r>
          </a:p>
          <a:p>
            <a:pPr marL="722313" lvl="2" indent="-269875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im Fach Deutsch </a:t>
            </a:r>
          </a:p>
          <a:p>
            <a:pPr marL="1077913" lvl="3" indent="-269875" eaLnBrk="1" hangingPunct="1">
              <a:lnSpc>
                <a:spcPct val="80000"/>
              </a:lnSpc>
              <a:buClr>
                <a:srgbClr val="558BB8"/>
              </a:buClr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Fragen zum Textverständnis</a:t>
            </a:r>
          </a:p>
          <a:p>
            <a:pPr marL="1077913" lvl="3" indent="-269875" eaLnBrk="1" hangingPunct="1">
              <a:lnSpc>
                <a:spcPct val="80000"/>
              </a:lnSpc>
              <a:buClr>
                <a:srgbClr val="558BB8"/>
              </a:buClr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Schreibauftrag (erzählender Text)</a:t>
            </a:r>
          </a:p>
          <a:p>
            <a:pPr marL="1077913" lvl="3" indent="-269875" eaLnBrk="1" hangingPunct="1">
              <a:lnSpc>
                <a:spcPct val="80000"/>
              </a:lnSpc>
              <a:buClr>
                <a:srgbClr val="558BB8"/>
              </a:buClr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Rechtschreibung (Diktat)</a:t>
            </a:r>
          </a:p>
          <a:p>
            <a:pPr marL="1077913" lvl="3" indent="-269875" eaLnBrk="1" hangingPunct="1">
              <a:lnSpc>
                <a:spcPct val="80000"/>
              </a:lnSpc>
              <a:buClr>
                <a:srgbClr val="558BB8"/>
              </a:buClr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Sprachkompetenz (Fragen und Aufgaben zur Grammatik)</a:t>
            </a:r>
          </a:p>
          <a:p>
            <a:pPr lvl="3" eaLnBrk="1" hangingPunct="1">
              <a:lnSpc>
                <a:spcPct val="80000"/>
              </a:lnSpc>
              <a:buFont typeface="Wingdings" charset="2"/>
              <a:buChar char="Ø"/>
            </a:pPr>
            <a:endParaRPr lang="de-DE" altLang="de-DE" sz="1600" dirty="0">
              <a:solidFill>
                <a:srgbClr val="595959"/>
              </a:solidFill>
              <a:latin typeface="Cambria" pitchFamily="18" charset="0"/>
            </a:endParaRPr>
          </a:p>
          <a:p>
            <a:pPr marL="722313" lvl="2" indent="-269875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im Fach Mathematik</a:t>
            </a:r>
          </a:p>
          <a:p>
            <a:pPr marL="1077913" lvl="3" indent="-269875" eaLnBrk="1" hangingPunct="1">
              <a:lnSpc>
                <a:spcPct val="80000"/>
              </a:lnSpc>
              <a:buClr>
                <a:srgbClr val="558BB8"/>
              </a:buClr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formales Rechnen</a:t>
            </a:r>
          </a:p>
          <a:p>
            <a:pPr marL="1077913" lvl="3" indent="-269875" eaLnBrk="1" hangingPunct="1">
              <a:lnSpc>
                <a:spcPct val="80000"/>
              </a:lnSpc>
              <a:buClr>
                <a:srgbClr val="558BB8"/>
              </a:buClr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Lösen von Sachaufgaben </a:t>
            </a:r>
          </a:p>
          <a:p>
            <a:pPr marL="1077913" lvl="3" indent="-269875" eaLnBrk="1" hangingPunct="1">
              <a:lnSpc>
                <a:spcPct val="80000"/>
              </a:lnSpc>
              <a:buClr>
                <a:srgbClr val="558BB8"/>
              </a:buClr>
              <a:buFont typeface="Wingdings" charset="2"/>
              <a:buChar char="Ø"/>
            </a:pPr>
            <a:r>
              <a:rPr lang="de-DE" altLang="de-DE" sz="1600" dirty="0">
                <a:solidFill>
                  <a:srgbClr val="595959"/>
                </a:solidFill>
                <a:latin typeface="Cambria" pitchFamily="18" charset="0"/>
              </a:rPr>
              <a:t>Geometrie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15365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E3AAB163-41D7-4747-8C2C-D39415D6D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5657021"/>
            <a:ext cx="4687767" cy="817245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38100" cmpd="dbl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</a:t>
            </a:r>
            <a:r>
              <a:rPr lang="de-DE" alt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  </a:t>
            </a:r>
            <a:r>
              <a:rPr lang="de-DE" alt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Unterlagen  zum  Probeunterricht  unter: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www.isb.bayern.de</a:t>
            </a:r>
          </a:p>
        </p:txBody>
      </p:sp>
    </p:spTree>
    <p:extLst>
      <p:ext uri="{BB962C8B-B14F-4D97-AF65-F5344CB8AC3E}">
        <p14:creationId xmlns:p14="http://schemas.microsoft.com/office/powerpoint/2010/main" val="2724249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780654-11C9-4D7A-AE5B-DA94E824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004072"/>
            <a:ext cx="904875" cy="2657475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769100" cy="747712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Der Probeunterricht.</a:t>
            </a:r>
          </a:p>
        </p:txBody>
      </p:sp>
      <p:sp>
        <p:nvSpPr>
          <p:cNvPr id="215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429292" y="4571296"/>
            <a:ext cx="8419433" cy="217007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 Doppeltes Misserfolgserlebnis sollte den Kindern erspart bleiben,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  wenn sie beim Übertritt auf die Realschule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800" dirty="0">
              <a:solidFill>
                <a:srgbClr val="595959"/>
              </a:solidFill>
              <a:latin typeface="Cambria" pitchFamily="18" charset="0"/>
            </a:endParaRPr>
          </a:p>
          <a:p>
            <a:pPr marL="446088" lvl="2" indent="0" eaLnBrk="1" hangingPunct="1">
              <a:lnSpc>
                <a:spcPct val="80000"/>
              </a:lnSpc>
              <a:buNone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1. am notwendigen Notendurchschnitt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endParaRPr lang="de-DE" altLang="de-DE" sz="800" dirty="0">
              <a:solidFill>
                <a:srgbClr val="595959"/>
              </a:solidFill>
              <a:latin typeface="Cambria" pitchFamily="18" charset="0"/>
            </a:endParaRPr>
          </a:p>
          <a:p>
            <a:pPr marL="685800" lvl="2" indent="0" eaLnBrk="1" hangingPunct="1">
              <a:lnSpc>
                <a:spcPct val="80000"/>
              </a:lnSpc>
              <a:buNone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   und</a:t>
            </a:r>
          </a:p>
          <a:p>
            <a:pPr lvl="3" eaLnBrk="1" hangingPunct="1">
              <a:lnSpc>
                <a:spcPct val="80000"/>
              </a:lnSpc>
              <a:buFont typeface="Wingdings" charset="2"/>
              <a:buChar char="Ø"/>
            </a:pPr>
            <a:endParaRPr lang="de-DE" altLang="de-DE" sz="800" dirty="0">
              <a:solidFill>
                <a:srgbClr val="595959"/>
              </a:solidFill>
              <a:latin typeface="Cambria" pitchFamily="18" charset="0"/>
            </a:endParaRPr>
          </a:p>
          <a:p>
            <a:pPr marL="685800" lvl="2" indent="-239713" eaLnBrk="1" hangingPunct="1">
              <a:lnSpc>
                <a:spcPct val="80000"/>
              </a:lnSpc>
              <a:buNone/>
            </a:pPr>
            <a:r>
              <a:rPr lang="de-DE" altLang="de-DE" sz="2000" dirty="0">
                <a:solidFill>
                  <a:srgbClr val="595959"/>
                </a:solidFill>
                <a:latin typeface="Cambria" pitchFamily="18" charset="0"/>
              </a:rPr>
              <a:t>2. am Bestehen des Probeunterrichts scheitern. </a:t>
            </a:r>
          </a:p>
          <a:p>
            <a:pPr marL="685800" lvl="2" indent="0" algn="ctr" eaLnBrk="1" hangingPunct="1">
              <a:lnSpc>
                <a:spcPct val="80000"/>
              </a:lnSpc>
              <a:buNone/>
            </a:pPr>
            <a:endParaRPr lang="de-DE" altLang="de-DE" sz="2000" dirty="0">
              <a:solidFill>
                <a:srgbClr val="595959"/>
              </a:solidFill>
              <a:latin typeface="Cambria" pitchFamily="18" charset="0"/>
            </a:endParaRPr>
          </a:p>
          <a:p>
            <a:pPr marL="1143000" lvl="3" indent="0" algn="ctr" eaLnBrk="1" hangingPunct="1">
              <a:lnSpc>
                <a:spcPct val="80000"/>
              </a:lnSpc>
              <a:buClr>
                <a:srgbClr val="558BB8"/>
              </a:buClr>
              <a:buNone/>
            </a:pPr>
            <a:endParaRPr lang="de-DE" altLang="de-DE" sz="1600" dirty="0">
              <a:solidFill>
                <a:srgbClr val="595959"/>
              </a:solidFill>
              <a:latin typeface="Cambria" pitchFamily="18" charset="0"/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15365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9BE149E7-CA3B-4409-A66E-95FF17870E28}"/>
              </a:ext>
            </a:extLst>
          </p:cNvPr>
          <p:cNvSpPr/>
          <p:nvPr/>
        </p:nvSpPr>
        <p:spPr>
          <a:xfrm>
            <a:off x="2555777" y="3863031"/>
            <a:ext cx="1656184" cy="5740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0E9B6D0-9C5A-49B1-BD46-DC6F99E9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67" y="1709195"/>
            <a:ext cx="8419433" cy="19358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881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Die Teilnahme am Probeunterricht ist nur sinnvoll, wenn: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de-DE" altLang="de-DE" sz="1400" b="1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die Ursachen der unzureichenden Leistungen nur vorüber-gehender Natur und kurzfristig behebbar sind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endParaRPr lang="de-DE" altLang="de-DE" sz="1400" b="1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das Wortgutachten die Eignung für die Realschule erkennen lässt</a:t>
            </a:r>
            <a:endParaRPr lang="de-DE" altLang="de-DE" sz="2000" dirty="0">
              <a:solidFill>
                <a:srgbClr val="595959"/>
              </a:solidFill>
              <a:latin typeface="Cambr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800" i="1" dirty="0">
              <a:solidFill>
                <a:srgbClr val="595959"/>
              </a:solidFill>
              <a:latin typeface="Cambr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800" dirty="0">
              <a:solidFill>
                <a:srgbClr val="595959"/>
              </a:solidFill>
              <a:latin typeface="Cambria" pitchFamily="18" charset="0"/>
            </a:endParaRPr>
          </a:p>
          <a:p>
            <a:pPr marL="685800" lvl="2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2000" dirty="0">
              <a:solidFill>
                <a:srgbClr val="595959"/>
              </a:solidFill>
              <a:latin typeface="Cambria" pitchFamily="18" charset="0"/>
            </a:endParaRPr>
          </a:p>
          <a:p>
            <a:pPr marL="1143000" lvl="3" indent="0" algn="ctr" eaLnBrk="1" hangingPunct="1">
              <a:lnSpc>
                <a:spcPct val="80000"/>
              </a:lnSpc>
              <a:buClr>
                <a:srgbClr val="558BB8"/>
              </a:buClr>
              <a:buFont typeface="Wingdings" pitchFamily="2" charset="2"/>
              <a:buNone/>
            </a:pPr>
            <a:endParaRPr lang="de-DE" altLang="de-DE" sz="1600" dirty="0">
              <a:solidFill>
                <a:srgbClr val="595959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8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5612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Der Übertritt – Das erste Jahr Realschule.</a:t>
            </a:r>
          </a:p>
        </p:txBody>
      </p:sp>
      <p:sp>
        <p:nvSpPr>
          <p:cNvPr id="15363" name="Text Box 79"/>
          <p:cNvSpPr txBox="1">
            <a:spLocks noChangeArrowheads="1"/>
          </p:cNvSpPr>
          <p:nvPr/>
        </p:nvSpPr>
        <p:spPr bwMode="auto">
          <a:xfrm>
            <a:off x="2571750" y="21939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>
                <a:solidFill>
                  <a:schemeClr val="bg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7" name="Inhaltsplatzhalter 26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424936" cy="5157192"/>
          </a:xfrm>
        </p:spPr>
        <p:txBody>
          <a:bodyPr/>
          <a:lstStyle/>
          <a:p>
            <a:pPr algn="just" eaLnBrk="1" hangingPunct="1">
              <a:lnSpc>
                <a:spcPct val="6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5. Klasse als so genannte „</a:t>
            </a: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Gelenkklasse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“ an allen Schularten </a:t>
            </a:r>
          </a:p>
          <a:p>
            <a:pPr marL="0" indent="0" algn="just" eaLnBrk="1" hangingPunct="1">
              <a:lnSpc>
                <a:spcPct val="60000"/>
              </a:lnSpc>
              <a:buSzPct val="100000"/>
              <a:buNone/>
            </a:pP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  <a:sym typeface="Wingdings" pitchFamily="2" charset="2"/>
              </a:rPr>
              <a:t>        Reflexion der Schulwahl</a:t>
            </a:r>
          </a:p>
          <a:p>
            <a:pPr marL="0" indent="0" algn="just" eaLnBrk="1" hangingPunct="1">
              <a:lnSpc>
                <a:spcPct val="80000"/>
              </a:lnSpc>
              <a:buSzPct val="100000"/>
              <a:buNone/>
            </a:pPr>
            <a:endParaRPr lang="de-AT" altLang="de-DE" sz="1000" dirty="0">
              <a:solidFill>
                <a:srgbClr val="595959"/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Individuelle Beratung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 durch Klassenleiter und Fachlehrer, Beratungslehrkräfte, Schulpsychologin, Sozialpädagogin</a:t>
            </a:r>
          </a:p>
          <a:p>
            <a:pPr algn="just"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endParaRPr lang="de-AT" altLang="de-DE" sz="1000" dirty="0">
              <a:solidFill>
                <a:srgbClr val="595959"/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Individuelle Beratung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 durch </a:t>
            </a: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Übertrittscoach Frau Socher 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(Termin über Sekretariat)</a:t>
            </a:r>
          </a:p>
          <a:p>
            <a:pPr marL="0" indent="0" algn="just" eaLnBrk="1" hangingPunct="1">
              <a:lnSpc>
                <a:spcPct val="80000"/>
              </a:lnSpc>
              <a:buSzPct val="100000"/>
              <a:buNone/>
              <a:tabLst>
                <a:tab pos="358775" algn="l"/>
              </a:tabLst>
            </a:pP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	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  <a:sym typeface="Wingdings" pitchFamily="2" charset="2"/>
              </a:rPr>
              <a:t> für aktuelle Viertklässler, falls nach Infoabend noch Beratungsbedarf</a:t>
            </a:r>
            <a:endParaRPr lang="de-AT" altLang="de-DE" sz="1600" dirty="0">
              <a:solidFill>
                <a:srgbClr val="595959"/>
              </a:solidFill>
              <a:latin typeface="Cambria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SzPct val="100000"/>
              <a:buNone/>
            </a:pPr>
            <a:endParaRPr lang="de-AT" altLang="de-DE" sz="1000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Förder- und Unterstützungsmaßnahmen 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zur schnellen Eingewöhnung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endParaRPr lang="de-AT" altLang="de-DE" sz="1000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Unterstützung des schnellen Einlebens durch </a:t>
            </a: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Tutoren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 aus höheren Jahrgangsstufen mit außerunterrichtlichen Maßnahmen </a:t>
            </a:r>
            <a:r>
              <a:rPr lang="de-AT" altLang="de-DE" sz="1200" dirty="0">
                <a:solidFill>
                  <a:srgbClr val="595959"/>
                </a:solidFill>
                <a:latin typeface="Cambria" pitchFamily="18" charset="0"/>
              </a:rPr>
              <a:t>(Schulhaus-Rallye, Sportprogramme, Eislaufen, Plätzchen backen, …)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Char char="ü"/>
            </a:pPr>
            <a:endParaRPr lang="de-AT" altLang="de-DE" sz="1600" dirty="0">
              <a:solidFill>
                <a:srgbClr val="595959"/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Angebot einer </a:t>
            </a:r>
            <a:r>
              <a:rPr lang="de-AT" alt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offenen Ganztagesbetreuung </a:t>
            </a:r>
            <a:r>
              <a:rPr lang="de-AT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für Schüler der 5. und 6. Jahrgangsstufe </a:t>
            </a:r>
          </a:p>
          <a:p>
            <a:pPr algn="just"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endParaRPr lang="de-AT" altLang="de-DE" sz="1600" dirty="0">
              <a:solidFill>
                <a:srgbClr val="595959"/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Förderung von musischen Begabungen durch spezielle </a:t>
            </a: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Musikklassen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 (5. + 6. Klasse)</a:t>
            </a:r>
          </a:p>
          <a:p>
            <a:pPr algn="just" eaLnBrk="1" hangingPunct="1">
              <a:lnSpc>
                <a:spcPct val="50000"/>
              </a:lnSpc>
              <a:buNone/>
            </a:pPr>
            <a:endParaRPr lang="de-AT" altLang="de-DE" sz="1600" dirty="0">
              <a:solidFill>
                <a:srgbClr val="595959"/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de-AT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Förderung naturwissenschaftlicher Begabung durch spezielle </a:t>
            </a:r>
            <a:r>
              <a:rPr lang="de-AT" altLang="de-DE" sz="1600" b="1" dirty="0">
                <a:solidFill>
                  <a:srgbClr val="595959"/>
                </a:solidFill>
                <a:latin typeface="Cambria" pitchFamily="18" charset="0"/>
              </a:rPr>
              <a:t>MINT-Klassen </a:t>
            </a: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(5. Klasse)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ü"/>
            </a:pPr>
            <a:endParaRPr lang="de-AT" altLang="de-DE" sz="1600" dirty="0">
              <a:solidFill>
                <a:srgbClr val="595959"/>
              </a:solidFill>
              <a:latin typeface="Cambria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15366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56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5612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>
                <a:solidFill>
                  <a:srgbClr val="595959"/>
                </a:solidFill>
                <a:latin typeface="Cambria" pitchFamily="18" charset="0"/>
              </a:rPr>
              <a:t>Der Übertritt – Das erste Jahr Realschule.</a:t>
            </a:r>
          </a:p>
        </p:txBody>
      </p:sp>
      <p:sp>
        <p:nvSpPr>
          <p:cNvPr id="17411" name="Text Box 79"/>
          <p:cNvSpPr txBox="1">
            <a:spLocks noChangeArrowheads="1"/>
          </p:cNvSpPr>
          <p:nvPr/>
        </p:nvSpPr>
        <p:spPr bwMode="auto">
          <a:xfrm>
            <a:off x="2571750" y="21939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>
                <a:solidFill>
                  <a:schemeClr val="bg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17414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59984"/>
              </p:ext>
            </p:extLst>
          </p:nvPr>
        </p:nvGraphicFramePr>
        <p:xfrm>
          <a:off x="683568" y="2492896"/>
          <a:ext cx="7993060" cy="385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/>
                          <a:cs typeface="Cambria"/>
                        </a:rPr>
                        <a:t>Montag</a:t>
                      </a:r>
                    </a:p>
                  </a:txBody>
                  <a:tcPr marL="91442" marR="91442" marT="45721" marB="45721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/>
                          <a:cs typeface="Cambria"/>
                        </a:rPr>
                        <a:t>Dienstag</a:t>
                      </a:r>
                    </a:p>
                  </a:txBody>
                  <a:tcPr marL="91442" marR="91442" marT="45721" marB="45721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/>
                          <a:cs typeface="Cambria"/>
                        </a:rPr>
                        <a:t>Mittwoch</a:t>
                      </a:r>
                    </a:p>
                  </a:txBody>
                  <a:tcPr marL="91442" marR="91442" marT="45721" marB="45721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/>
                          <a:cs typeface="Cambria"/>
                        </a:rPr>
                        <a:t>Donnerstag</a:t>
                      </a:r>
                    </a:p>
                  </a:txBody>
                  <a:tcPr marL="91442" marR="91442" marT="45721" marB="45721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/>
                          <a:cs typeface="Cambria"/>
                        </a:rPr>
                        <a:t>Freitag</a:t>
                      </a:r>
                    </a:p>
                  </a:txBody>
                  <a:tcPr marL="91442" marR="91442" marT="45721" marB="45721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Englisch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Sport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Mathe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Kunst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Geographie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Mathe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Sport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Deutsch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Kunst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Deutsch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MINT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Englisch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IT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Biologie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Religion/</a:t>
                      </a:r>
                    </a:p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Ethik</a:t>
                      </a:r>
                      <a:endParaRPr lang="de-DE" sz="1800" dirty="0">
                        <a:solidFill>
                          <a:srgbClr val="595959"/>
                        </a:solidFill>
                        <a:latin typeface="Cambria"/>
                        <a:cs typeface="Cambria"/>
                      </a:endParaRP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Deutsch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Mathe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Musik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Englisch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Englisch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3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Musik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Geographie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Religion/</a:t>
                      </a:r>
                    </a:p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Ethik</a:t>
                      </a:r>
                      <a:endParaRPr lang="de-DE" sz="1800" dirty="0">
                        <a:solidFill>
                          <a:srgbClr val="595959"/>
                        </a:solidFill>
                        <a:latin typeface="Cambria"/>
                        <a:cs typeface="Cambria"/>
                      </a:endParaRP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Deutsch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Mathe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Biologie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Deutsch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Englisch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Mathe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IT</a:t>
                      </a:r>
                    </a:p>
                  </a:txBody>
                  <a:tcPr marL="91442" marR="91442" marT="45721" marB="45721" anchor="ctr" anchorCtr="1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5148064" y="1700808"/>
            <a:ext cx="3519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AT" altLang="de-DE" sz="1600" dirty="0">
                <a:solidFill>
                  <a:srgbClr val="595959"/>
                </a:solidFill>
                <a:latin typeface="Cambria" pitchFamily="18" charset="0"/>
              </a:rPr>
              <a:t>Beispiel eines Stundenplans 5. Klasse </a:t>
            </a:r>
            <a:r>
              <a:rPr lang="de-AT" altLang="de-DE" sz="1400" dirty="0">
                <a:solidFill>
                  <a:srgbClr val="595959"/>
                </a:solidFill>
                <a:latin typeface="Cambria" pitchFamily="18" charset="0"/>
              </a:rPr>
              <a:t>(SJ 2020/2021)</a:t>
            </a:r>
          </a:p>
        </p:txBody>
      </p:sp>
    </p:spTree>
    <p:extLst>
      <p:ext uri="{BB962C8B-B14F-4D97-AF65-F5344CB8AC3E}">
        <p14:creationId xmlns:p14="http://schemas.microsoft.com/office/powerpoint/2010/main" val="3506252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4931"/>
          <p:cNvSpPr txBox="1">
            <a:spLocks noChangeArrowheads="1"/>
          </p:cNvSpPr>
          <p:nvPr/>
        </p:nvSpPr>
        <p:spPr bwMode="auto">
          <a:xfrm>
            <a:off x="6732240" y="2618909"/>
            <a:ext cx="1873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Deutsch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Englisch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Mathematik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FF9933"/>
                </a:solidFill>
                <a:latin typeface="Cambria" pitchFamily="18" charset="0"/>
              </a:rPr>
              <a:t>Physik</a:t>
            </a:r>
          </a:p>
        </p:txBody>
      </p:sp>
      <p:sp>
        <p:nvSpPr>
          <p:cNvPr id="7177" name="Text Box 4932"/>
          <p:cNvSpPr txBox="1">
            <a:spLocks noChangeArrowheads="1"/>
          </p:cNvSpPr>
          <p:nvPr/>
        </p:nvSpPr>
        <p:spPr bwMode="auto">
          <a:xfrm>
            <a:off x="6732240" y="3556744"/>
            <a:ext cx="23764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Deutsch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Englisch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Mathematik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FF9933"/>
                </a:solidFill>
                <a:latin typeface="Cambria" pitchFamily="18" charset="0"/>
              </a:rPr>
              <a:t>Betriebswirtschaftslehre/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FF9933"/>
                </a:solidFill>
                <a:latin typeface="Cambria" pitchFamily="18" charset="0"/>
              </a:rPr>
              <a:t>Rechnungswesen</a:t>
            </a:r>
          </a:p>
        </p:txBody>
      </p:sp>
      <p:sp>
        <p:nvSpPr>
          <p:cNvPr id="7178" name="Text Box 4933"/>
          <p:cNvSpPr txBox="1">
            <a:spLocks noChangeArrowheads="1"/>
          </p:cNvSpPr>
          <p:nvPr/>
        </p:nvSpPr>
        <p:spPr bwMode="auto">
          <a:xfrm>
            <a:off x="6732240" y="4797152"/>
            <a:ext cx="2089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Deutsch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Englisch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Mathematik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FF9933"/>
                </a:solidFill>
                <a:latin typeface="Cambria" pitchFamily="18" charset="0"/>
              </a:rPr>
              <a:t>Französisch</a:t>
            </a:r>
            <a:endParaRPr lang="de-DE" altLang="de-DE" sz="1400" dirty="0">
              <a:solidFill>
                <a:srgbClr val="FF9933"/>
              </a:solidFill>
              <a:latin typeface="Cambria" pitchFamily="18" charset="0"/>
            </a:endParaRPr>
          </a:p>
        </p:txBody>
      </p:sp>
      <p:sp>
        <p:nvSpPr>
          <p:cNvPr id="7179" name="Text Box 4934"/>
          <p:cNvSpPr txBox="1">
            <a:spLocks noChangeArrowheads="1"/>
          </p:cNvSpPr>
          <p:nvPr/>
        </p:nvSpPr>
        <p:spPr bwMode="auto">
          <a:xfrm>
            <a:off x="6732239" y="5859269"/>
            <a:ext cx="23764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Deutsch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Englisch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595959"/>
                </a:solidFill>
                <a:latin typeface="Cambria" pitchFamily="18" charset="0"/>
              </a:rPr>
              <a:t>Mathematik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FF9933"/>
                </a:solidFill>
                <a:latin typeface="Cambria" pitchFamily="18" charset="0"/>
              </a:rPr>
              <a:t>Werken (Theorie + Praxis) </a:t>
            </a:r>
          </a:p>
        </p:txBody>
      </p:sp>
      <p:sp>
        <p:nvSpPr>
          <p:cNvPr id="16390" name="Rectangle 4954"/>
          <p:cNvSpPr>
            <a:spLocks noChangeArrowheads="1"/>
          </p:cNvSpPr>
          <p:nvPr/>
        </p:nvSpPr>
        <p:spPr bwMode="auto">
          <a:xfrm>
            <a:off x="4084297" y="0"/>
            <a:ext cx="387225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b="1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Die Wahlpflichtfächergruppen.</a:t>
            </a:r>
          </a:p>
        </p:txBody>
      </p:sp>
      <p:sp>
        <p:nvSpPr>
          <p:cNvPr id="16391" name="Line 495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pSp>
        <p:nvGrpSpPr>
          <p:cNvPr id="2" name="Gruppierung 13"/>
          <p:cNvGrpSpPr>
            <a:grpSpLocks/>
          </p:cNvGrpSpPr>
          <p:nvPr/>
        </p:nvGrpSpPr>
        <p:grpSpPr bwMode="auto">
          <a:xfrm>
            <a:off x="3158881" y="2340428"/>
            <a:ext cx="5518617" cy="4328659"/>
            <a:chOff x="3347864" y="2348671"/>
            <a:chExt cx="4824536" cy="4104665"/>
          </a:xfrm>
        </p:grpSpPr>
        <p:sp>
          <p:nvSpPr>
            <p:cNvPr id="16403" name="Text Box 4927"/>
            <p:cNvSpPr txBox="1">
              <a:spLocks noChangeArrowheads="1"/>
            </p:cNvSpPr>
            <p:nvPr/>
          </p:nvSpPr>
          <p:spPr bwMode="auto">
            <a:xfrm>
              <a:off x="3733250" y="2643933"/>
              <a:ext cx="3762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3600" dirty="0">
                  <a:solidFill>
                    <a:srgbClr val="FF9933"/>
                  </a:solidFill>
                  <a:latin typeface="Verdana" pitchFamily="34" charset="0"/>
                </a:rPr>
                <a:t>I</a:t>
              </a:r>
            </a:p>
          </p:txBody>
        </p:sp>
        <p:sp>
          <p:nvSpPr>
            <p:cNvPr id="16404" name="Text Box 4928"/>
            <p:cNvSpPr txBox="1">
              <a:spLocks noChangeArrowheads="1"/>
            </p:cNvSpPr>
            <p:nvPr/>
          </p:nvSpPr>
          <p:spPr bwMode="auto">
            <a:xfrm>
              <a:off x="3668100" y="3717290"/>
              <a:ext cx="568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3600" dirty="0">
                  <a:solidFill>
                    <a:srgbClr val="FF9933"/>
                  </a:solidFill>
                  <a:latin typeface="Verdana" pitchFamily="34" charset="0"/>
                </a:rPr>
                <a:t>II</a:t>
              </a:r>
            </a:p>
          </p:txBody>
        </p:sp>
        <p:sp>
          <p:nvSpPr>
            <p:cNvPr id="16405" name="Text Box 4929"/>
            <p:cNvSpPr txBox="1">
              <a:spLocks noChangeArrowheads="1"/>
            </p:cNvSpPr>
            <p:nvPr/>
          </p:nvSpPr>
          <p:spPr bwMode="auto">
            <a:xfrm>
              <a:off x="3518718" y="4746549"/>
              <a:ext cx="1035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3600" dirty="0" err="1">
                  <a:solidFill>
                    <a:srgbClr val="FF9933"/>
                  </a:solidFill>
                  <a:latin typeface="Verdana" pitchFamily="34" charset="0"/>
                </a:rPr>
                <a:t>IIIa</a:t>
              </a:r>
              <a:endParaRPr lang="de-DE" altLang="de-DE" sz="3600" dirty="0">
                <a:solidFill>
                  <a:srgbClr val="FF9933"/>
                </a:solidFill>
                <a:latin typeface="Verdana" pitchFamily="34" charset="0"/>
              </a:endParaRPr>
            </a:p>
          </p:txBody>
        </p:sp>
        <p:sp>
          <p:nvSpPr>
            <p:cNvPr id="16406" name="Text Box 4930"/>
            <p:cNvSpPr txBox="1">
              <a:spLocks noChangeArrowheads="1"/>
            </p:cNvSpPr>
            <p:nvPr/>
          </p:nvSpPr>
          <p:spPr bwMode="auto">
            <a:xfrm>
              <a:off x="3498521" y="5807005"/>
              <a:ext cx="10552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3600" dirty="0" err="1">
                  <a:solidFill>
                    <a:srgbClr val="FF9933"/>
                  </a:solidFill>
                  <a:latin typeface="Verdana" pitchFamily="34" charset="0"/>
                </a:rPr>
                <a:t>IIIb</a:t>
              </a:r>
              <a:endParaRPr lang="de-DE" altLang="de-DE" sz="3600" dirty="0">
                <a:solidFill>
                  <a:srgbClr val="FF9933"/>
                </a:solidFill>
                <a:latin typeface="Verdana" pitchFamily="34" charset="0"/>
              </a:endParaRPr>
            </a:p>
          </p:txBody>
        </p:sp>
        <p:cxnSp>
          <p:nvCxnSpPr>
            <p:cNvPr id="4" name="Gerade Verbindung 3"/>
            <p:cNvCxnSpPr>
              <a:cxnSpLocks noChangeShapeType="1"/>
            </p:cNvCxnSpPr>
            <p:nvPr/>
          </p:nvCxnSpPr>
          <p:spPr bwMode="auto">
            <a:xfrm flipH="1">
              <a:off x="3347864" y="2348671"/>
              <a:ext cx="7747" cy="410466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</p:cxnSp>
        <p:cxnSp>
          <p:nvCxnSpPr>
            <p:cNvPr id="6" name="Gerade Verbindung 5"/>
            <p:cNvCxnSpPr>
              <a:cxnSpLocks noChangeShapeType="1"/>
            </p:cNvCxnSpPr>
            <p:nvPr/>
          </p:nvCxnSpPr>
          <p:spPr bwMode="auto">
            <a:xfrm>
              <a:off x="3347864" y="3517476"/>
              <a:ext cx="482453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</p:cxnSp>
        <p:cxnSp>
          <p:nvCxnSpPr>
            <p:cNvPr id="47" name="Gerade Verbindung 46"/>
            <p:cNvCxnSpPr>
              <a:cxnSpLocks noChangeShapeType="1"/>
            </p:cNvCxnSpPr>
            <p:nvPr/>
          </p:nvCxnSpPr>
          <p:spPr bwMode="auto">
            <a:xfrm>
              <a:off x="3347864" y="4609986"/>
              <a:ext cx="482453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</p:cxnSp>
        <p:cxnSp>
          <p:nvCxnSpPr>
            <p:cNvPr id="49" name="Gerade Verbindung 48"/>
            <p:cNvCxnSpPr>
              <a:cxnSpLocks noChangeShapeType="1"/>
            </p:cNvCxnSpPr>
            <p:nvPr/>
          </p:nvCxnSpPr>
          <p:spPr bwMode="auto">
            <a:xfrm>
              <a:off x="3347864" y="5565930"/>
              <a:ext cx="482453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</p:cxnSp>
      </p:grpSp>
      <p:grpSp>
        <p:nvGrpSpPr>
          <p:cNvPr id="3" name="Gruppierung 14"/>
          <p:cNvGrpSpPr>
            <a:grpSpLocks/>
          </p:cNvGrpSpPr>
          <p:nvPr/>
        </p:nvGrpSpPr>
        <p:grpSpPr bwMode="auto">
          <a:xfrm>
            <a:off x="323528" y="1628775"/>
            <a:ext cx="3024187" cy="1521959"/>
            <a:chOff x="611560" y="1628800"/>
            <a:chExt cx="3024336" cy="1521662"/>
          </a:xfrm>
        </p:grpSpPr>
        <p:sp>
          <p:nvSpPr>
            <p:cNvPr id="16401" name="Text Box 4935"/>
            <p:cNvSpPr txBox="1">
              <a:spLocks noChangeArrowheads="1"/>
            </p:cNvSpPr>
            <p:nvPr/>
          </p:nvSpPr>
          <p:spPr bwMode="auto">
            <a:xfrm>
              <a:off x="899978" y="2504131"/>
              <a:ext cx="2016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dirty="0">
                  <a:solidFill>
                    <a:srgbClr val="595959"/>
                  </a:solidFill>
                  <a:latin typeface="Cambria" pitchFamily="18" charset="0"/>
                </a:rPr>
                <a:t>Basisunterricht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dirty="0">
                  <a:solidFill>
                    <a:srgbClr val="595959"/>
                  </a:solidFill>
                  <a:latin typeface="Cambria" pitchFamily="18" charset="0"/>
                </a:rPr>
                <a:t>für alle Schüler</a:t>
              </a:r>
            </a:p>
          </p:txBody>
        </p:sp>
        <p:grpSp>
          <p:nvGrpSpPr>
            <p:cNvPr id="5" name="Gruppierung 11"/>
            <p:cNvGrpSpPr/>
            <p:nvPr/>
          </p:nvGrpSpPr>
          <p:grpSpPr>
            <a:xfrm>
              <a:off x="611560" y="1628800"/>
              <a:ext cx="3024336" cy="504056"/>
              <a:chOff x="611560" y="1628800"/>
              <a:chExt cx="3024336" cy="504056"/>
            </a:xfrm>
            <a:solidFill>
              <a:srgbClr val="D7802B"/>
            </a:solidFill>
          </p:grpSpPr>
          <p:sp>
            <p:nvSpPr>
              <p:cNvPr id="63" name="Richtungspfeil 62"/>
              <p:cNvSpPr/>
              <p:nvPr/>
            </p:nvSpPr>
            <p:spPr>
              <a:xfrm>
                <a:off x="611560" y="1628800"/>
                <a:ext cx="3024336" cy="504056"/>
              </a:xfrm>
              <a:prstGeom prst="homePlate">
                <a:avLst/>
              </a:prstGeom>
              <a:grpFill/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7" name="Gruppierung 65"/>
              <p:cNvGrpSpPr/>
              <p:nvPr/>
            </p:nvGrpSpPr>
            <p:grpSpPr>
              <a:xfrm>
                <a:off x="1214439" y="1628800"/>
                <a:ext cx="1447077" cy="461665"/>
                <a:chOff x="971600" y="1628800"/>
                <a:chExt cx="1447077" cy="461665"/>
              </a:xfrm>
              <a:grpFill/>
            </p:grpSpPr>
            <p:sp>
              <p:nvSpPr>
                <p:cNvPr id="67" name="Text Box 4947"/>
                <p:cNvSpPr txBox="1">
                  <a:spLocks noChangeArrowheads="1"/>
                </p:cNvSpPr>
                <p:nvPr/>
              </p:nvSpPr>
              <p:spPr bwMode="auto">
                <a:xfrm>
                  <a:off x="971600" y="1628800"/>
                  <a:ext cx="366957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de-DE" sz="2400" b="1" dirty="0">
                      <a:solidFill>
                        <a:srgbClr val="595959"/>
                      </a:solidFill>
                      <a:latin typeface="Cambria"/>
                      <a:cs typeface="Cambria"/>
                    </a:rPr>
                    <a:t>5</a:t>
                  </a:r>
                </a:p>
              </p:txBody>
            </p:sp>
            <p:sp>
              <p:nvSpPr>
                <p:cNvPr id="68" name="Text Box 4947"/>
                <p:cNvSpPr txBox="1">
                  <a:spLocks noChangeArrowheads="1"/>
                </p:cNvSpPr>
                <p:nvPr/>
              </p:nvSpPr>
              <p:spPr bwMode="auto">
                <a:xfrm>
                  <a:off x="2051720" y="1628800"/>
                  <a:ext cx="366957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bg2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de-DE" sz="2400" b="1" dirty="0">
                      <a:solidFill>
                        <a:srgbClr val="595959"/>
                      </a:solidFill>
                      <a:latin typeface="Cambria"/>
                      <a:cs typeface="Cambria"/>
                    </a:rPr>
                    <a:t>6</a:t>
                  </a:r>
                </a:p>
              </p:txBody>
            </p:sp>
          </p:grpSp>
        </p:grpSp>
      </p:grpSp>
      <p:grpSp>
        <p:nvGrpSpPr>
          <p:cNvPr id="8" name="Gruppierung 10"/>
          <p:cNvGrpSpPr>
            <a:grpSpLocks/>
          </p:cNvGrpSpPr>
          <p:nvPr/>
        </p:nvGrpSpPr>
        <p:grpSpPr bwMode="auto">
          <a:xfrm>
            <a:off x="3203848" y="1628775"/>
            <a:ext cx="5256213" cy="504825"/>
            <a:chOff x="3491880" y="1628800"/>
            <a:chExt cx="5256584" cy="504056"/>
          </a:xfrm>
        </p:grpSpPr>
        <p:sp>
          <p:nvSpPr>
            <p:cNvPr id="64" name="Eingebuchteter Richtungspfeil 63"/>
            <p:cNvSpPr>
              <a:spLocks noChangeArrowheads="1"/>
            </p:cNvSpPr>
            <p:nvPr/>
          </p:nvSpPr>
          <p:spPr bwMode="auto">
            <a:xfrm>
              <a:off x="3491880" y="1628800"/>
              <a:ext cx="5256584" cy="504056"/>
            </a:xfrm>
            <a:prstGeom prst="chevron">
              <a:avLst>
                <a:gd name="adj" fmla="val 50019"/>
              </a:avLst>
            </a:prstGeom>
            <a:solidFill>
              <a:schemeClr val="accent1"/>
            </a:solidFill>
            <a:ln w="100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595959"/>
                </a:solidFill>
                <a:latin typeface="+mn-lt"/>
                <a:ea typeface="+mn-ea"/>
              </a:endParaRPr>
            </a:p>
          </p:txBody>
        </p:sp>
        <p:sp>
          <p:nvSpPr>
            <p:cNvPr id="16397" name="Text Box 4947"/>
            <p:cNvSpPr txBox="1">
              <a:spLocks noChangeArrowheads="1"/>
            </p:cNvSpPr>
            <p:nvPr/>
          </p:nvSpPr>
          <p:spPr bwMode="auto">
            <a:xfrm>
              <a:off x="7407127" y="1628800"/>
              <a:ext cx="5492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b="1">
                  <a:solidFill>
                    <a:srgbClr val="595959"/>
                  </a:solidFill>
                  <a:latin typeface="Cambria" pitchFamily="18" charset="0"/>
                </a:rPr>
                <a:t>10</a:t>
              </a:r>
            </a:p>
          </p:txBody>
        </p:sp>
        <p:sp>
          <p:nvSpPr>
            <p:cNvPr id="16398" name="Text Box 4947"/>
            <p:cNvSpPr txBox="1">
              <a:spLocks noChangeArrowheads="1"/>
            </p:cNvSpPr>
            <p:nvPr/>
          </p:nvSpPr>
          <p:spPr bwMode="auto">
            <a:xfrm>
              <a:off x="3950743" y="1628800"/>
              <a:ext cx="504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b="1">
                  <a:solidFill>
                    <a:srgbClr val="595959"/>
                  </a:solidFill>
                  <a:latin typeface="Cambria" pitchFamily="18" charset="0"/>
                </a:rPr>
                <a:t>7</a:t>
              </a:r>
            </a:p>
          </p:txBody>
        </p:sp>
        <p:sp>
          <p:nvSpPr>
            <p:cNvPr id="16399" name="Text Box 4947"/>
            <p:cNvSpPr txBox="1">
              <a:spLocks noChangeArrowheads="1"/>
            </p:cNvSpPr>
            <p:nvPr/>
          </p:nvSpPr>
          <p:spPr bwMode="auto">
            <a:xfrm>
              <a:off x="5246887" y="1628800"/>
              <a:ext cx="366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b="1">
                  <a:solidFill>
                    <a:srgbClr val="595959"/>
                  </a:solidFill>
                  <a:latin typeface="Cambria" pitchFamily="18" charset="0"/>
                </a:rPr>
                <a:t>8</a:t>
              </a:r>
            </a:p>
          </p:txBody>
        </p:sp>
        <p:sp>
          <p:nvSpPr>
            <p:cNvPr id="16400" name="Text Box 4947"/>
            <p:cNvSpPr txBox="1">
              <a:spLocks noChangeArrowheads="1"/>
            </p:cNvSpPr>
            <p:nvPr/>
          </p:nvSpPr>
          <p:spPr bwMode="auto">
            <a:xfrm>
              <a:off x="6327007" y="1628800"/>
              <a:ext cx="366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 b="1">
                  <a:solidFill>
                    <a:srgbClr val="595959"/>
                  </a:solidFill>
                  <a:latin typeface="Cambria" pitchFamily="18" charset="0"/>
                </a:rPr>
                <a:t>9</a:t>
              </a:r>
            </a:p>
          </p:txBody>
        </p:sp>
      </p:grpSp>
      <p:pic>
        <p:nvPicPr>
          <p:cNvPr id="16395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935"/>
          <p:cNvSpPr txBox="1">
            <a:spLocks noChangeArrowheads="1"/>
          </p:cNvSpPr>
          <p:nvPr/>
        </p:nvSpPr>
        <p:spPr bwMode="auto">
          <a:xfrm>
            <a:off x="4355976" y="2525995"/>
            <a:ext cx="2160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FF9933"/>
                </a:solidFill>
                <a:latin typeface="Cambria" pitchFamily="18" charset="0"/>
              </a:rPr>
              <a:t>mathematisch-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 err="1">
                <a:solidFill>
                  <a:srgbClr val="FF9933"/>
                </a:solidFill>
                <a:latin typeface="Cambria" pitchFamily="18" charset="0"/>
              </a:rPr>
              <a:t>naturwissenschaft</a:t>
            </a:r>
            <a:r>
              <a:rPr lang="de-DE" altLang="de-DE" sz="1600" dirty="0">
                <a:solidFill>
                  <a:srgbClr val="FF9933"/>
                </a:solidFill>
                <a:latin typeface="Cambria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 err="1">
                <a:solidFill>
                  <a:srgbClr val="FF9933"/>
                </a:solidFill>
                <a:latin typeface="Cambria" pitchFamily="18" charset="0"/>
              </a:rPr>
              <a:t>lich</a:t>
            </a:r>
            <a:r>
              <a:rPr lang="de-DE" altLang="de-DE" sz="1600" dirty="0">
                <a:solidFill>
                  <a:srgbClr val="FF9933"/>
                </a:solidFill>
                <a:latin typeface="Cambria" pitchFamily="18" charset="0"/>
              </a:rPr>
              <a:t>-technisch</a:t>
            </a:r>
          </a:p>
        </p:txBody>
      </p:sp>
      <p:sp>
        <p:nvSpPr>
          <p:cNvPr id="32" name="Text Box 4935"/>
          <p:cNvSpPr txBox="1">
            <a:spLocks noChangeArrowheads="1"/>
          </p:cNvSpPr>
          <p:nvPr/>
        </p:nvSpPr>
        <p:spPr bwMode="auto">
          <a:xfrm>
            <a:off x="4355976" y="3780329"/>
            <a:ext cx="1917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FF9933"/>
                </a:solidFill>
                <a:latin typeface="Cambria" pitchFamily="18" charset="0"/>
              </a:rPr>
              <a:t>kaufmännisch-wirtschaftlich</a:t>
            </a:r>
          </a:p>
        </p:txBody>
      </p:sp>
      <p:sp>
        <p:nvSpPr>
          <p:cNvPr id="33" name="Text Box 4935"/>
          <p:cNvSpPr txBox="1">
            <a:spLocks noChangeArrowheads="1"/>
          </p:cNvSpPr>
          <p:nvPr/>
        </p:nvSpPr>
        <p:spPr bwMode="auto">
          <a:xfrm>
            <a:off x="4427984" y="5085184"/>
            <a:ext cx="1917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FF9933"/>
                </a:solidFill>
                <a:latin typeface="Cambria" pitchFamily="18" charset="0"/>
              </a:rPr>
              <a:t>fremdsprachlich</a:t>
            </a:r>
          </a:p>
        </p:txBody>
      </p:sp>
      <p:sp>
        <p:nvSpPr>
          <p:cNvPr id="36" name="Text Box 4935"/>
          <p:cNvSpPr txBox="1">
            <a:spLocks noChangeArrowheads="1"/>
          </p:cNvSpPr>
          <p:nvPr/>
        </p:nvSpPr>
        <p:spPr bwMode="auto">
          <a:xfrm>
            <a:off x="4454752" y="5910371"/>
            <a:ext cx="1917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FF9933"/>
                </a:solidFill>
                <a:latin typeface="Cambria" pitchFamily="18" charset="0"/>
              </a:rPr>
              <a:t>musisch-gestaltend,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FF9933"/>
                </a:solidFill>
                <a:latin typeface="Cambria" pitchFamily="18" charset="0"/>
              </a:rPr>
              <a:t>hauswirtschaftlich oder sozial</a:t>
            </a:r>
          </a:p>
        </p:txBody>
      </p:sp>
      <p:sp>
        <p:nvSpPr>
          <p:cNvPr id="37" name="Text Box 4931">
            <a:extLst>
              <a:ext uri="{FF2B5EF4-FFF2-40B4-BE49-F238E27FC236}">
                <a16:creationId xmlns:a16="http://schemas.microsoft.com/office/drawing/2014/main" id="{B559949D-A7B0-4B39-A36E-DC8E7062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9" y="2132856"/>
            <a:ext cx="2015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Fächer der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Abschlussprüfung</a:t>
            </a:r>
          </a:p>
        </p:txBody>
      </p:sp>
    </p:spTree>
    <p:extLst>
      <p:ext uri="{BB962C8B-B14F-4D97-AF65-F5344CB8AC3E}">
        <p14:creationId xmlns:p14="http://schemas.microsoft.com/office/powerpoint/2010/main" val="3844731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  <p:bldP spid="7179" grpId="0"/>
      <p:bldP spid="31" grpId="0"/>
      <p:bldP spid="32" grpId="0"/>
      <p:bldP spid="33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928"/>
          <p:cNvSpPr txBox="1">
            <a:spLocks noChangeArrowheads="1"/>
          </p:cNvSpPr>
          <p:nvPr/>
        </p:nvSpPr>
        <p:spPr bwMode="auto">
          <a:xfrm>
            <a:off x="251520" y="2682786"/>
            <a:ext cx="38164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höheres Stundenmaß für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271463" algn="l"/>
              </a:tabLst>
            </a:pP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	Mathe, Physik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und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Chemie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271463" algn="l"/>
              </a:tabLst>
            </a:pPr>
            <a:endParaRPr lang="de-DE" altLang="de-DE" sz="1800" b="1" dirty="0">
              <a:solidFill>
                <a:srgbClr val="595959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 Informationstechnologie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de-DE" altLang="de-DE" sz="1800" dirty="0">
              <a:solidFill>
                <a:srgbClr val="595959"/>
              </a:solidFill>
              <a:latin typeface="Cambria" pitchFamily="18" charset="0"/>
            </a:endParaRP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geeignet für Schüler mit Interesse an einem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naturwissenschaftlich-technischen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Beruf</a:t>
            </a:r>
            <a:endParaRPr lang="de-DE" altLang="de-DE" sz="18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7412" name="Line 94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413" name="Text Box 942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Bayerisches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Staatsministerium für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Unterricht und Kultus</a:t>
            </a:r>
          </a:p>
        </p:txBody>
      </p:sp>
      <p:sp>
        <p:nvSpPr>
          <p:cNvPr id="17414" name="Rectangle 939"/>
          <p:cNvSpPr>
            <a:spLocks noChangeArrowheads="1"/>
          </p:cNvSpPr>
          <p:nvPr/>
        </p:nvSpPr>
        <p:spPr bwMode="auto">
          <a:xfrm>
            <a:off x="3184968" y="333375"/>
            <a:ext cx="471443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solidFill>
                  <a:srgbClr val="595959"/>
                </a:solidFill>
                <a:latin typeface="Cambria" pitchFamily="18" charset="0"/>
              </a:rPr>
              <a:t>Die Wahlpflichtfächergruppen I und II.</a:t>
            </a:r>
          </a:p>
        </p:txBody>
      </p:sp>
      <p:pic>
        <p:nvPicPr>
          <p:cNvPr id="17415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20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27">
            <a:extLst>
              <a:ext uri="{FF2B5EF4-FFF2-40B4-BE49-F238E27FC236}">
                <a16:creationId xmlns:a16="http://schemas.microsoft.com/office/drawing/2014/main" id="{F47A3F8A-3C44-44A1-9FE7-1E25646CD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22294"/>
            <a:ext cx="3499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FF9933"/>
                </a:solidFill>
                <a:latin typeface="Verdana" pitchFamily="34" charset="0"/>
              </a:rPr>
              <a:t>Wahlpflichtfächergruppe I</a:t>
            </a:r>
          </a:p>
        </p:txBody>
      </p:sp>
      <p:sp>
        <p:nvSpPr>
          <p:cNvPr id="14" name="Text Box 4927">
            <a:extLst>
              <a:ext uri="{FF2B5EF4-FFF2-40B4-BE49-F238E27FC236}">
                <a16:creationId xmlns:a16="http://schemas.microsoft.com/office/drawing/2014/main" id="{2FBE8286-0CF5-494B-A933-1A0B47A4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1713002"/>
            <a:ext cx="3607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FF9933"/>
                </a:solidFill>
                <a:latin typeface="Verdana" pitchFamily="34" charset="0"/>
              </a:rPr>
              <a:t>Wahlpflichtfächergruppe II</a:t>
            </a:r>
          </a:p>
        </p:txBody>
      </p:sp>
      <p:sp>
        <p:nvSpPr>
          <p:cNvPr id="15" name="Text Box 4935">
            <a:extLst>
              <a:ext uri="{FF2B5EF4-FFF2-40B4-BE49-F238E27FC236}">
                <a16:creationId xmlns:a16="http://schemas.microsoft.com/office/drawing/2014/main" id="{628E0AE7-BD19-4842-802C-FF9DDF09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2154342"/>
            <a:ext cx="47160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mathematisch-naturwissenschaftlich-technisch</a:t>
            </a:r>
          </a:p>
        </p:txBody>
      </p:sp>
      <p:sp>
        <p:nvSpPr>
          <p:cNvPr id="16" name="Text Box 4935">
            <a:extLst>
              <a:ext uri="{FF2B5EF4-FFF2-40B4-BE49-F238E27FC236}">
                <a16:creationId xmlns:a16="http://schemas.microsoft.com/office/drawing/2014/main" id="{AAA1F28D-2EF1-43C1-834F-AFD88323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477" y="2154342"/>
            <a:ext cx="32249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kaufmännisch-wirtschaftlich</a:t>
            </a:r>
          </a:p>
        </p:txBody>
      </p:sp>
      <p:sp>
        <p:nvSpPr>
          <p:cNvPr id="17" name="Text Box 928">
            <a:extLst>
              <a:ext uri="{FF2B5EF4-FFF2-40B4-BE49-F238E27FC236}">
                <a16:creationId xmlns:a16="http://schemas.microsoft.com/office/drawing/2014/main" id="{ABD8D0A9-A87C-41A5-BC23-6C2FB04AF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693819"/>
            <a:ext cx="449999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höheres Stundenmaß für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Betriebs-</a:t>
            </a:r>
            <a:r>
              <a:rPr lang="de-DE" altLang="de-DE" sz="1800" b="1" dirty="0" err="1">
                <a:solidFill>
                  <a:srgbClr val="595959"/>
                </a:solidFill>
                <a:latin typeface="Cambria" pitchFamily="18" charset="0"/>
              </a:rPr>
              <a:t>wirtschaftslehre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 und Rechnungswesen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sowie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 Wirtschaft und Recht </a:t>
            </a: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de-DE" altLang="de-DE" sz="1800" b="1" dirty="0">
              <a:solidFill>
                <a:srgbClr val="595959"/>
              </a:solidFill>
              <a:latin typeface="Cambria" pitchFamily="18" charset="0"/>
            </a:endParaRP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Informationstechnologie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de-DE" altLang="de-DE" sz="1800" dirty="0">
              <a:solidFill>
                <a:srgbClr val="595959"/>
              </a:solidFill>
              <a:latin typeface="Cambria" pitchFamily="18" charset="0"/>
            </a:endParaRPr>
          </a:p>
          <a:p>
            <a:pPr marL="265113" indent="-265113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geeignet für Schüler mit Interesse an einem </a:t>
            </a:r>
            <a:r>
              <a:rPr lang="de-DE" altLang="de-DE" sz="1800" b="1" dirty="0">
                <a:solidFill>
                  <a:srgbClr val="595959"/>
                </a:solidFill>
                <a:latin typeface="Cambria" pitchFamily="18" charset="0"/>
              </a:rPr>
              <a:t>betriebswirtschaftlich </a:t>
            </a:r>
            <a:r>
              <a:rPr lang="de-DE" altLang="de-DE" sz="1800" dirty="0">
                <a:solidFill>
                  <a:srgbClr val="595959"/>
                </a:solidFill>
                <a:latin typeface="Cambria" pitchFamily="18" charset="0"/>
              </a:rPr>
              <a:t>orientierten Beruf</a:t>
            </a:r>
            <a:endParaRPr lang="de-DE" altLang="de-DE" sz="18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E6DD1E24-CB92-4C25-8F97-9F79791B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52" y="5729029"/>
            <a:ext cx="7276866" cy="868323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38100" cmpd="dbl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  Berufswahl wird nicht vorweggenommen!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 Wichtig ist ein möglichst guter Abschluss!</a:t>
            </a:r>
            <a:endParaRPr lang="de-DE" alt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48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13" grpId="0"/>
      <p:bldP spid="14" grpId="0"/>
      <p:bldP spid="15" grpId="0"/>
      <p:bldP spid="16" grpId="0"/>
      <p:bldP spid="17" grpId="0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alathe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Haemera.thmx</Template>
  <TotalTime>0</TotalTime>
  <Words>1195</Words>
  <Application>Microsoft Office PowerPoint</Application>
  <PresentationFormat>Bildschirmpräsentation (4:3)</PresentationFormat>
  <Paragraphs>334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Arial</vt:lpstr>
      <vt:lpstr>Arial Rounded MT Bold</vt:lpstr>
      <vt:lpstr>Cambria</vt:lpstr>
      <vt:lpstr>Century Gothic</vt:lpstr>
      <vt:lpstr>Tahoma</vt:lpstr>
      <vt:lpstr>Times New Roman</vt:lpstr>
      <vt:lpstr>Tw Cen MT</vt:lpstr>
      <vt:lpstr>Verdana</vt:lpstr>
      <vt:lpstr>Wingdings</vt:lpstr>
      <vt:lpstr>Wingdings 2</vt:lpstr>
      <vt:lpstr>Galathea</vt:lpstr>
      <vt:lpstr>Die Realschule. Ein Weg für viele Wege. </vt:lpstr>
      <vt:lpstr>Das Wissenswerte.</vt:lpstr>
      <vt:lpstr>PowerPoint-Präsentation</vt:lpstr>
      <vt:lpstr>Der Probeunterricht.</vt:lpstr>
      <vt:lpstr>Der Probeunterricht.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Termine zum Mitschreiben.</vt:lpstr>
      <vt:lpstr>Die Termine zum Mitschreiben.</vt:lpstr>
      <vt:lpstr>Ihre Fragen, Ihre Ansprechpartner.</vt:lpstr>
      <vt:lpstr>KONTAKT FeRDINAND-VON-miller-realschule BAHNHOFSTRAßE 15 82256 FÜRSTENFELDBRUCK</vt:lpstr>
    </vt:vector>
  </TitlesOfParts>
  <Company>SLOEPF Augsburg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ABSCHLUSSPRÜFUNGEN an REALSCHULEN in Bayern</dc:title>
  <dc:creator>Verena Haggenmüller</dc:creator>
  <cp:lastModifiedBy>Annette Kohl</cp:lastModifiedBy>
  <cp:revision>514</cp:revision>
  <cp:lastPrinted>2020-12-16T22:30:47Z</cp:lastPrinted>
  <dcterms:created xsi:type="dcterms:W3CDTF">2003-09-08T17:56:59Z</dcterms:created>
  <dcterms:modified xsi:type="dcterms:W3CDTF">2020-12-17T07:21:07Z</dcterms:modified>
</cp:coreProperties>
</file>